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16" r:id="rId1"/>
  </p:sldMasterIdLst>
  <p:notesMasterIdLst>
    <p:notesMasterId r:id="rId12"/>
  </p:notesMasterIdLst>
  <p:sldIdLst>
    <p:sldId id="256" r:id="rId2"/>
    <p:sldId id="257" r:id="rId3"/>
    <p:sldId id="262" r:id="rId4"/>
    <p:sldId id="267" r:id="rId5"/>
    <p:sldId id="269" r:id="rId6"/>
    <p:sldId id="268" r:id="rId7"/>
    <p:sldId id="264" r:id="rId8"/>
    <p:sldId id="266" r:id="rId9"/>
    <p:sldId id="265" r:id="rId10"/>
    <p:sldId id="263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7B0A7-F202-4285-85F5-C6CAACC5E1A0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13A05-00E7-4C74-BC01-5B7EB6CFE6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Communications Air-interface for Long and Medium range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13A05-00E7-4C74-BC01-5B7EB6CFE656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Obdélní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16" name="Zástupný symbol pro tex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Obdélní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Obdélní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CB9061-0FB2-4C97-993D-B5657C165C85}" type="datetimeFigureOut">
              <a:rPr lang="cs-CZ" smtClean="0"/>
              <a:pPr/>
              <a:t>4.3.2009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A27167-0C64-4E3A-8AC9-C07E83CD753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Představení projektu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Člověk a globální komunikace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Personální zajištění projektu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Doc. Ing. Tomáš Zelinka, CSc.</a:t>
            </a:r>
          </a:p>
          <a:p>
            <a:r>
              <a:rPr lang="cs-CZ" dirty="0" smtClean="0"/>
              <a:t>Studenti doktorského studia</a:t>
            </a:r>
          </a:p>
          <a:p>
            <a:r>
              <a:rPr lang="cs-CZ" dirty="0" smtClean="0"/>
              <a:t>Spolupráce s firmami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2323" y="5214950"/>
            <a:ext cx="2809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8486" y="3643314"/>
            <a:ext cx="339946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786322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4891106"/>
            <a:ext cx="13620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Laboratoř telematických systémů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Spolupráce s firmou Telematix</a:t>
            </a:r>
          </a:p>
          <a:p>
            <a:r>
              <a:rPr lang="cs-CZ" dirty="0" smtClean="0"/>
              <a:t>GNSS simulátor</a:t>
            </a:r>
          </a:p>
          <a:p>
            <a:r>
              <a:rPr lang="cs-CZ" dirty="0" smtClean="0"/>
              <a:t>Další měřící vybavení</a:t>
            </a:r>
          </a:p>
          <a:p>
            <a:r>
              <a:rPr lang="cs-CZ" dirty="0" smtClean="0"/>
              <a:t>Provádění testů komunikačních rozhraní</a:t>
            </a:r>
          </a:p>
          <a:p>
            <a:r>
              <a:rPr lang="cs-CZ" dirty="0" smtClean="0"/>
              <a:t>Ověření teoretických předpokladů</a:t>
            </a:r>
          </a:p>
          <a:p>
            <a:r>
              <a:rPr lang="cs-CZ" dirty="0" smtClean="0"/>
              <a:t>Tvorba praktických diplomových prací </a:t>
            </a:r>
          </a:p>
          <a:p>
            <a:r>
              <a:rPr lang="cs-CZ" dirty="0" smtClean="0"/>
              <a:t>Spoluúčast na významných projektech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929066"/>
            <a:ext cx="3524248" cy="264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Řešené projekty</a:t>
            </a:r>
            <a:endParaRPr lang="cs-CZ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071942"/>
            <a:ext cx="27622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00636"/>
            <a:ext cx="2324450" cy="158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9196"/>
          </a:xfrm>
        </p:spPr>
        <p:txBody>
          <a:bodyPr>
            <a:normAutofit/>
          </a:bodyPr>
          <a:lstStyle/>
          <a:p>
            <a:r>
              <a:rPr lang="cs-CZ" b="1" dirty="0" smtClean="0"/>
              <a:t>DOTEK </a:t>
            </a:r>
            <a:r>
              <a:rPr lang="cs-CZ" dirty="0" smtClean="0"/>
              <a:t>- Dopravně-</a:t>
            </a:r>
            <a:r>
              <a:rPr lang="cs-CZ" dirty="0" err="1" smtClean="0"/>
              <a:t>telematický</a:t>
            </a:r>
            <a:r>
              <a:rPr lang="cs-CZ" dirty="0" smtClean="0"/>
              <a:t> komunikační modul</a:t>
            </a:r>
          </a:p>
          <a:p>
            <a:r>
              <a:rPr lang="cs-CZ" b="1" dirty="0" smtClean="0"/>
              <a:t>Univerzální</a:t>
            </a:r>
            <a:r>
              <a:rPr lang="cs-CZ" dirty="0" smtClean="0"/>
              <a:t> </a:t>
            </a:r>
            <a:r>
              <a:rPr lang="cs-CZ" b="1" dirty="0" smtClean="0"/>
              <a:t>OBU</a:t>
            </a:r>
            <a:r>
              <a:rPr lang="cs-CZ" dirty="0" smtClean="0"/>
              <a:t> jednotka</a:t>
            </a:r>
          </a:p>
          <a:p>
            <a:r>
              <a:rPr lang="cs-CZ" b="1" dirty="0" smtClean="0"/>
              <a:t>E-</a:t>
            </a:r>
            <a:r>
              <a:rPr lang="cs-CZ" b="1" dirty="0" err="1" smtClean="0"/>
              <a:t>Ident</a:t>
            </a:r>
            <a:r>
              <a:rPr lang="cs-CZ" dirty="0" smtClean="0"/>
              <a:t> - Elektronické identifikační systémy v dopravně-přepravním procesu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řešených projektů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9196"/>
          </a:xfrm>
        </p:spPr>
        <p:txBody>
          <a:bodyPr>
            <a:normAutofit/>
          </a:bodyPr>
          <a:lstStyle/>
          <a:p>
            <a:r>
              <a:rPr lang="cs-CZ" dirty="0" smtClean="0"/>
              <a:t>Car-to-X komunikace </a:t>
            </a:r>
          </a:p>
          <a:p>
            <a:r>
              <a:rPr lang="cs-CZ" dirty="0" err="1" smtClean="0"/>
              <a:t>Multipath</a:t>
            </a:r>
            <a:r>
              <a:rPr lang="cs-CZ" dirty="0" smtClean="0"/>
              <a:t> přístupové řešení</a:t>
            </a:r>
          </a:p>
          <a:p>
            <a:r>
              <a:rPr lang="cs-CZ" dirty="0" smtClean="0"/>
              <a:t>Vlastní vývoj HW a SW pro OBU jednotku</a:t>
            </a:r>
          </a:p>
          <a:p>
            <a:r>
              <a:rPr lang="cs-CZ" dirty="0" smtClean="0"/>
              <a:t>Využití dostupných komunikačních technologií (GPRS, UMTS, CDMA, </a:t>
            </a:r>
            <a:r>
              <a:rPr lang="cs-CZ" dirty="0" err="1" smtClean="0"/>
              <a:t>WiMAX</a:t>
            </a:r>
            <a:r>
              <a:rPr lang="cs-CZ" dirty="0" smtClean="0"/>
              <a:t>, </a:t>
            </a:r>
            <a:r>
              <a:rPr lang="cs-CZ" dirty="0" err="1" smtClean="0"/>
              <a:t>WiFi</a:t>
            </a:r>
            <a:r>
              <a:rPr lang="cs-CZ" dirty="0" smtClean="0"/>
              <a:t>, DSRC, IR, Satelitní spojení, </a:t>
            </a:r>
            <a:r>
              <a:rPr lang="cs-CZ" dirty="0" err="1" smtClean="0"/>
              <a:t>ZigBee</a:t>
            </a:r>
            <a:r>
              <a:rPr lang="cs-CZ" dirty="0" smtClean="0"/>
              <a:t>, </a:t>
            </a:r>
            <a:r>
              <a:rPr lang="cs-CZ" dirty="0" err="1" smtClean="0"/>
              <a:t>Bluetooth</a:t>
            </a:r>
            <a:r>
              <a:rPr lang="cs-CZ" dirty="0" smtClean="0"/>
              <a:t>,…)</a:t>
            </a:r>
          </a:p>
          <a:p>
            <a:r>
              <a:rPr lang="cs-CZ" dirty="0" smtClean="0"/>
              <a:t>GNSS simulátor</a:t>
            </a:r>
          </a:p>
          <a:p>
            <a:r>
              <a:rPr lang="cs-CZ" dirty="0" smtClean="0"/>
              <a:t>Využití CAN sběrnice vozidla</a:t>
            </a:r>
          </a:p>
          <a:p>
            <a:r>
              <a:rPr lang="cs-CZ" dirty="0" smtClean="0"/>
              <a:t>Provádění testů v laboratoři i v reálném prostředí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786058"/>
            <a:ext cx="4619629" cy="366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řešených projektů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388112" cy="4495800"/>
          </a:xfrm>
        </p:spPr>
        <p:txBody>
          <a:bodyPr/>
          <a:lstStyle/>
          <a:p>
            <a:r>
              <a:rPr lang="cs-CZ" dirty="0" smtClean="0"/>
              <a:t>Komplexní systém volby vhodného telekomunikačního média dle určitých kritérií, které nejsou pouze technického charakteru (CALM)</a:t>
            </a:r>
          </a:p>
          <a:p>
            <a:r>
              <a:rPr lang="cs-CZ" dirty="0" smtClean="0"/>
              <a:t>Rozhodovací algoritmy</a:t>
            </a:r>
          </a:p>
          <a:p>
            <a:r>
              <a:rPr lang="cs-CZ" dirty="0" smtClean="0"/>
              <a:t>Telematické aplikace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Laboratoř telematických systémů</a:t>
            </a:r>
            <a:endParaRPr lang="cs-CZ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b="8474"/>
          <a:stretch>
            <a:fillRect/>
          </a:stretch>
        </p:blipFill>
        <p:spPr bwMode="auto">
          <a:xfrm>
            <a:off x="5312836" y="2571744"/>
            <a:ext cx="364244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5786446" y="541712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Software GNSS simulátoru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785786" y="542926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GNSS simulátor SPIRENT GSS8000</a:t>
            </a:r>
            <a:endParaRPr lang="cs-CZ" dirty="0"/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cs-CZ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GNSS simulátor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230" y="2571744"/>
            <a:ext cx="4410084" cy="27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Laboratoř telematických systémů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857224" y="5917188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Blokové schéma vývojové platformy OBU</a:t>
            </a:r>
            <a:endParaRPr lang="cs-CZ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16792"/>
            <a:ext cx="4357718" cy="30077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928802"/>
            <a:ext cx="3749502" cy="418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5000628" y="614364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Vývojová verze OBU jednotky</a:t>
            </a:r>
            <a:endParaRPr lang="cs-CZ" dirty="0"/>
          </a:p>
        </p:txBody>
      </p:sp>
      <p:sp>
        <p:nvSpPr>
          <p:cNvPr id="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r>
              <a:rPr lang="cs-CZ" dirty="0" smtClean="0"/>
              <a:t>Univerzální OBU jednotka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Laboratoř telematických systémů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28596" y="6202940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Sektorová </a:t>
            </a:r>
            <a:r>
              <a:rPr lang="cs-CZ" dirty="0" err="1" smtClean="0"/>
              <a:t>WiMAX</a:t>
            </a:r>
            <a:r>
              <a:rPr lang="cs-CZ" dirty="0" smtClean="0"/>
              <a:t> anténa</a:t>
            </a:r>
            <a:endParaRPr lang="cs-CZ" dirty="0"/>
          </a:p>
        </p:txBody>
      </p:sp>
      <p:pic>
        <p:nvPicPr>
          <p:cNvPr id="19459" name="Picture 3" descr="PA100026-sm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500306"/>
            <a:ext cx="428628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4857752" y="578645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Test </a:t>
            </a:r>
            <a:r>
              <a:rPr lang="cs-CZ" dirty="0" err="1" smtClean="0"/>
              <a:t>WiMAX</a:t>
            </a:r>
            <a:r>
              <a:rPr lang="cs-CZ" dirty="0" smtClean="0"/>
              <a:t> technologie na Letišti Praha</a:t>
            </a:r>
            <a:endParaRPr lang="cs-CZ" dirty="0"/>
          </a:p>
        </p:txBody>
      </p:sp>
      <p:pic>
        <p:nvPicPr>
          <p:cNvPr id="21139" name="Picture 659" descr="PA060136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884000"/>
            <a:ext cx="1643074" cy="218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188" name="Group 708"/>
          <p:cNvGrpSpPr>
            <a:grpSpLocks noChangeAspect="1"/>
          </p:cNvGrpSpPr>
          <p:nvPr/>
        </p:nvGrpSpPr>
        <p:grpSpPr bwMode="auto">
          <a:xfrm>
            <a:off x="1785918" y="2357430"/>
            <a:ext cx="2703512" cy="2328863"/>
            <a:chOff x="5255" y="3278"/>
            <a:chExt cx="4258" cy="3667"/>
          </a:xfrm>
        </p:grpSpPr>
        <p:sp>
          <p:nvSpPr>
            <p:cNvPr id="21189" name="AutoShape 709"/>
            <p:cNvSpPr>
              <a:spLocks noChangeAspect="1" noChangeArrowheads="1"/>
            </p:cNvSpPr>
            <p:nvPr/>
          </p:nvSpPr>
          <p:spPr bwMode="auto">
            <a:xfrm>
              <a:off x="5255" y="3278"/>
              <a:ext cx="4258" cy="3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pic>
          <p:nvPicPr>
            <p:cNvPr id="21190" name="Picture 7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5810" y="3383"/>
              <a:ext cx="1080" cy="1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191" name="Rectangle 711"/>
            <p:cNvSpPr>
              <a:spLocks noChangeArrowheads="1"/>
            </p:cNvSpPr>
            <p:nvPr/>
          </p:nvSpPr>
          <p:spPr bwMode="auto">
            <a:xfrm>
              <a:off x="7945" y="4628"/>
              <a:ext cx="1129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4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BSR</a:t>
              </a:r>
              <a:endPara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192" name="Freeform 712"/>
            <p:cNvSpPr>
              <a:spLocks/>
            </p:cNvSpPr>
            <p:nvPr/>
          </p:nvSpPr>
          <p:spPr bwMode="auto">
            <a:xfrm>
              <a:off x="7557" y="5050"/>
              <a:ext cx="562" cy="1105"/>
            </a:xfrm>
            <a:custGeom>
              <a:avLst/>
              <a:gdLst/>
              <a:ahLst/>
              <a:cxnLst>
                <a:cxn ang="0">
                  <a:pos x="931" y="2069"/>
                </a:cxn>
                <a:cxn ang="0">
                  <a:pos x="0" y="1484"/>
                </a:cxn>
                <a:cxn ang="0">
                  <a:pos x="0" y="0"/>
                </a:cxn>
              </a:cxnLst>
              <a:rect l="0" t="0" r="r" b="b"/>
              <a:pathLst>
                <a:path w="931" h="2069">
                  <a:moveTo>
                    <a:pt x="931" y="2069"/>
                  </a:moveTo>
                  <a:lnTo>
                    <a:pt x="0" y="1484"/>
                  </a:lnTo>
                  <a:lnTo>
                    <a:pt x="0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grpSp>
          <p:nvGrpSpPr>
            <p:cNvPr id="21193" name="Group 713"/>
            <p:cNvGrpSpPr>
              <a:grpSpLocks/>
            </p:cNvGrpSpPr>
            <p:nvPr/>
          </p:nvGrpSpPr>
          <p:grpSpPr bwMode="auto">
            <a:xfrm>
              <a:off x="7855" y="5862"/>
              <a:ext cx="601" cy="379"/>
              <a:chOff x="4164" y="6672"/>
              <a:chExt cx="480" cy="346"/>
            </a:xfrm>
          </p:grpSpPr>
          <p:sp>
            <p:nvSpPr>
              <p:cNvPr id="21194" name="Freeform 714"/>
              <p:cNvSpPr>
                <a:spLocks/>
              </p:cNvSpPr>
              <p:nvPr/>
            </p:nvSpPr>
            <p:spPr bwMode="auto">
              <a:xfrm>
                <a:off x="4572" y="6714"/>
                <a:ext cx="23" cy="26"/>
              </a:xfrm>
              <a:custGeom>
                <a:avLst/>
                <a:gdLst/>
                <a:ahLst/>
                <a:cxnLst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  <a:cxn ang="0">
                    <a:pos x="52" y="26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33"/>
                      <a:pt x="49" y="38"/>
                      <a:pt x="44" y="44"/>
                    </a:cubicBezTo>
                    <a:cubicBezTo>
                      <a:pt x="38" y="49"/>
                      <a:pt x="33" y="52"/>
                      <a:pt x="26" y="52"/>
                    </a:cubicBezTo>
                    <a:cubicBezTo>
                      <a:pt x="19" y="52"/>
                      <a:pt x="12" y="49"/>
                      <a:pt x="7" y="44"/>
                    </a:cubicBezTo>
                    <a:cubicBezTo>
                      <a:pt x="1" y="38"/>
                      <a:pt x="0" y="33"/>
                      <a:pt x="0" y="26"/>
                    </a:cubicBezTo>
                    <a:cubicBezTo>
                      <a:pt x="0" y="19"/>
                      <a:pt x="1" y="12"/>
                      <a:pt x="7" y="7"/>
                    </a:cubicBezTo>
                    <a:cubicBezTo>
                      <a:pt x="12" y="1"/>
                      <a:pt x="19" y="0"/>
                      <a:pt x="26" y="0"/>
                    </a:cubicBezTo>
                    <a:cubicBezTo>
                      <a:pt x="33" y="0"/>
                      <a:pt x="38" y="1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195" name="Freeform 715"/>
              <p:cNvSpPr>
                <a:spLocks/>
              </p:cNvSpPr>
              <p:nvPr/>
            </p:nvSpPr>
            <p:spPr bwMode="auto">
              <a:xfrm>
                <a:off x="4508" y="6758"/>
                <a:ext cx="25" cy="24"/>
              </a:xfrm>
              <a:custGeom>
                <a:avLst/>
                <a:gdLst/>
                <a:ahLst/>
                <a:cxnLst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  <a:cxn ang="0">
                    <a:pos x="52" y="26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33"/>
                      <a:pt x="49" y="38"/>
                      <a:pt x="44" y="44"/>
                    </a:cubicBezTo>
                    <a:cubicBezTo>
                      <a:pt x="38" y="49"/>
                      <a:pt x="33" y="52"/>
                      <a:pt x="26" y="52"/>
                    </a:cubicBezTo>
                    <a:cubicBezTo>
                      <a:pt x="19" y="52"/>
                      <a:pt x="12" y="49"/>
                      <a:pt x="7" y="44"/>
                    </a:cubicBezTo>
                    <a:cubicBezTo>
                      <a:pt x="1" y="38"/>
                      <a:pt x="0" y="33"/>
                      <a:pt x="0" y="26"/>
                    </a:cubicBezTo>
                    <a:cubicBezTo>
                      <a:pt x="0" y="19"/>
                      <a:pt x="1" y="12"/>
                      <a:pt x="7" y="7"/>
                    </a:cubicBezTo>
                    <a:cubicBezTo>
                      <a:pt x="12" y="1"/>
                      <a:pt x="19" y="0"/>
                      <a:pt x="26" y="0"/>
                    </a:cubicBezTo>
                    <a:cubicBezTo>
                      <a:pt x="33" y="0"/>
                      <a:pt x="38" y="1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196" name="Line 716"/>
              <p:cNvSpPr>
                <a:spLocks noChangeShapeType="1"/>
              </p:cNvSpPr>
              <p:nvPr/>
            </p:nvSpPr>
            <p:spPr bwMode="auto">
              <a:xfrm flipH="1" flipV="1">
                <a:off x="4192" y="6862"/>
                <a:ext cx="100" cy="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197" name="Freeform 717"/>
              <p:cNvSpPr>
                <a:spLocks/>
              </p:cNvSpPr>
              <p:nvPr/>
            </p:nvSpPr>
            <p:spPr bwMode="auto">
              <a:xfrm>
                <a:off x="4176" y="6736"/>
                <a:ext cx="468" cy="282"/>
              </a:xfrm>
              <a:custGeom>
                <a:avLst/>
                <a:gdLst/>
                <a:ahLst/>
                <a:cxnLst>
                  <a:cxn ang="0">
                    <a:pos x="933" y="177"/>
                  </a:cxn>
                  <a:cxn ang="0">
                    <a:pos x="903" y="111"/>
                  </a:cxn>
                  <a:cxn ang="0">
                    <a:pos x="737" y="26"/>
                  </a:cxn>
                  <a:cxn ang="0">
                    <a:pos x="619" y="18"/>
                  </a:cxn>
                  <a:cxn ang="0">
                    <a:pos x="526" y="56"/>
                  </a:cxn>
                  <a:cxn ang="0">
                    <a:pos x="298" y="196"/>
                  </a:cxn>
                  <a:cxn ang="0">
                    <a:pos x="83" y="344"/>
                  </a:cxn>
                  <a:cxn ang="0">
                    <a:pos x="29" y="402"/>
                  </a:cxn>
                  <a:cxn ang="0">
                    <a:pos x="59" y="468"/>
                  </a:cxn>
                  <a:cxn ang="0">
                    <a:pos x="225" y="552"/>
                  </a:cxn>
                  <a:cxn ang="0">
                    <a:pos x="343" y="561"/>
                  </a:cxn>
                  <a:cxn ang="0">
                    <a:pos x="434" y="525"/>
                  </a:cxn>
                  <a:cxn ang="0">
                    <a:pos x="658" y="386"/>
                  </a:cxn>
                  <a:cxn ang="0">
                    <a:pos x="872" y="240"/>
                  </a:cxn>
                  <a:cxn ang="0">
                    <a:pos x="933" y="177"/>
                  </a:cxn>
                </a:cxnLst>
                <a:rect l="0" t="0" r="r" b="b"/>
                <a:pathLst>
                  <a:path w="962" h="579">
                    <a:moveTo>
                      <a:pt x="933" y="177"/>
                    </a:moveTo>
                    <a:cubicBezTo>
                      <a:pt x="962" y="166"/>
                      <a:pt x="951" y="144"/>
                      <a:pt x="903" y="111"/>
                    </a:cubicBezTo>
                    <a:cubicBezTo>
                      <a:pt x="855" y="78"/>
                      <a:pt x="799" y="50"/>
                      <a:pt x="737" y="26"/>
                    </a:cubicBezTo>
                    <a:cubicBezTo>
                      <a:pt x="674" y="3"/>
                      <a:pt x="634" y="0"/>
                      <a:pt x="619" y="18"/>
                    </a:cubicBezTo>
                    <a:cubicBezTo>
                      <a:pt x="623" y="5"/>
                      <a:pt x="591" y="18"/>
                      <a:pt x="526" y="56"/>
                    </a:cubicBezTo>
                    <a:cubicBezTo>
                      <a:pt x="459" y="94"/>
                      <a:pt x="383" y="140"/>
                      <a:pt x="298" y="196"/>
                    </a:cubicBezTo>
                    <a:cubicBezTo>
                      <a:pt x="212" y="252"/>
                      <a:pt x="140" y="302"/>
                      <a:pt x="83" y="344"/>
                    </a:cubicBezTo>
                    <a:cubicBezTo>
                      <a:pt x="26" y="386"/>
                      <a:pt x="8" y="406"/>
                      <a:pt x="29" y="402"/>
                    </a:cubicBezTo>
                    <a:cubicBezTo>
                      <a:pt x="0" y="413"/>
                      <a:pt x="10" y="435"/>
                      <a:pt x="59" y="468"/>
                    </a:cubicBezTo>
                    <a:cubicBezTo>
                      <a:pt x="107" y="501"/>
                      <a:pt x="163" y="529"/>
                      <a:pt x="225" y="552"/>
                    </a:cubicBezTo>
                    <a:cubicBezTo>
                      <a:pt x="288" y="576"/>
                      <a:pt x="328" y="579"/>
                      <a:pt x="343" y="561"/>
                    </a:cubicBezTo>
                    <a:cubicBezTo>
                      <a:pt x="339" y="574"/>
                      <a:pt x="369" y="562"/>
                      <a:pt x="434" y="525"/>
                    </a:cubicBezTo>
                    <a:cubicBezTo>
                      <a:pt x="498" y="488"/>
                      <a:pt x="573" y="441"/>
                      <a:pt x="658" y="386"/>
                    </a:cubicBezTo>
                    <a:cubicBezTo>
                      <a:pt x="743" y="331"/>
                      <a:pt x="815" y="282"/>
                      <a:pt x="872" y="240"/>
                    </a:cubicBezTo>
                    <a:cubicBezTo>
                      <a:pt x="930" y="197"/>
                      <a:pt x="950" y="176"/>
                      <a:pt x="933" y="177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198" name="Freeform 718"/>
              <p:cNvSpPr>
                <a:spLocks noEditPoints="1"/>
              </p:cNvSpPr>
              <p:nvPr/>
            </p:nvSpPr>
            <p:spPr bwMode="auto">
              <a:xfrm>
                <a:off x="4169" y="6672"/>
                <a:ext cx="435" cy="300"/>
              </a:xfrm>
              <a:custGeom>
                <a:avLst/>
                <a:gdLst/>
                <a:ahLst/>
                <a:cxnLst>
                  <a:cxn ang="0">
                    <a:pos x="623" y="2"/>
                  </a:cxn>
                  <a:cxn ang="0">
                    <a:pos x="458" y="20"/>
                  </a:cxn>
                  <a:cxn ang="0">
                    <a:pos x="416" y="32"/>
                  </a:cxn>
                  <a:cxn ang="0">
                    <a:pos x="306" y="85"/>
                  </a:cxn>
                  <a:cxn ang="0">
                    <a:pos x="91" y="268"/>
                  </a:cxn>
                  <a:cxn ang="0">
                    <a:pos x="8" y="373"/>
                  </a:cxn>
                  <a:cxn ang="0">
                    <a:pos x="1" y="404"/>
                  </a:cxn>
                  <a:cxn ang="0">
                    <a:pos x="0" y="410"/>
                  </a:cxn>
                  <a:cxn ang="0">
                    <a:pos x="8" y="491"/>
                  </a:cxn>
                  <a:cxn ang="0">
                    <a:pos x="49" y="522"/>
                  </a:cxn>
                  <a:cxn ang="0">
                    <a:pos x="50" y="523"/>
                  </a:cxn>
                  <a:cxn ang="0">
                    <a:pos x="53" y="525"/>
                  </a:cxn>
                  <a:cxn ang="0">
                    <a:pos x="160" y="573"/>
                  </a:cxn>
                  <a:cxn ang="0">
                    <a:pos x="197" y="586"/>
                  </a:cxn>
                  <a:cxn ang="0">
                    <a:pos x="217" y="592"/>
                  </a:cxn>
                  <a:cxn ang="0">
                    <a:pos x="260" y="605"/>
                  </a:cxn>
                  <a:cxn ang="0">
                    <a:pos x="318" y="603"/>
                  </a:cxn>
                  <a:cxn ang="0">
                    <a:pos x="317" y="602"/>
                  </a:cxn>
                  <a:cxn ang="0">
                    <a:pos x="317" y="597"/>
                  </a:cxn>
                  <a:cxn ang="0">
                    <a:pos x="313" y="572"/>
                  </a:cxn>
                  <a:cxn ang="0">
                    <a:pos x="310" y="544"/>
                  </a:cxn>
                  <a:cxn ang="0">
                    <a:pos x="309" y="540"/>
                  </a:cxn>
                  <a:cxn ang="0">
                    <a:pos x="308" y="510"/>
                  </a:cxn>
                  <a:cxn ang="0">
                    <a:pos x="385" y="404"/>
                  </a:cxn>
                  <a:cxn ang="0">
                    <a:pos x="478" y="302"/>
                  </a:cxn>
                  <a:cxn ang="0">
                    <a:pos x="559" y="234"/>
                  </a:cxn>
                  <a:cxn ang="0">
                    <a:pos x="587" y="215"/>
                  </a:cxn>
                  <a:cxn ang="0">
                    <a:pos x="904" y="132"/>
                  </a:cxn>
                  <a:cxn ang="0">
                    <a:pos x="903" y="132"/>
                  </a:cxn>
                  <a:cxn ang="0">
                    <a:pos x="902" y="129"/>
                  </a:cxn>
                  <a:cxn ang="0">
                    <a:pos x="900" y="129"/>
                  </a:cxn>
                  <a:cxn ang="0">
                    <a:pos x="623" y="2"/>
                  </a:cxn>
                  <a:cxn ang="0">
                    <a:pos x="251" y="387"/>
                  </a:cxn>
                  <a:cxn ang="0">
                    <a:pos x="712" y="97"/>
                  </a:cxn>
                  <a:cxn ang="0">
                    <a:pos x="251" y="387"/>
                  </a:cxn>
                  <a:cxn ang="0">
                    <a:pos x="128" y="353"/>
                  </a:cxn>
                  <a:cxn ang="0">
                    <a:pos x="619" y="50"/>
                  </a:cxn>
                  <a:cxn ang="0">
                    <a:pos x="128" y="353"/>
                  </a:cxn>
                  <a:cxn ang="0">
                    <a:pos x="46" y="408"/>
                  </a:cxn>
                  <a:cxn ang="0">
                    <a:pos x="256" y="494"/>
                  </a:cxn>
                  <a:cxn ang="0">
                    <a:pos x="46" y="408"/>
                  </a:cxn>
                </a:cxnLst>
                <a:rect l="0" t="0" r="r" b="b"/>
                <a:pathLst>
                  <a:path w="904" h="613">
                    <a:moveTo>
                      <a:pt x="623" y="2"/>
                    </a:moveTo>
                    <a:cubicBezTo>
                      <a:pt x="565" y="0"/>
                      <a:pt x="510" y="6"/>
                      <a:pt x="458" y="20"/>
                    </a:cubicBezTo>
                    <a:cubicBezTo>
                      <a:pt x="444" y="24"/>
                      <a:pt x="430" y="28"/>
                      <a:pt x="416" y="32"/>
                    </a:cubicBezTo>
                    <a:cubicBezTo>
                      <a:pt x="377" y="46"/>
                      <a:pt x="341" y="64"/>
                      <a:pt x="306" y="85"/>
                    </a:cubicBezTo>
                    <a:cubicBezTo>
                      <a:pt x="213" y="144"/>
                      <a:pt x="141" y="205"/>
                      <a:pt x="91" y="268"/>
                    </a:cubicBezTo>
                    <a:lnTo>
                      <a:pt x="8" y="373"/>
                    </a:lnTo>
                    <a:cubicBezTo>
                      <a:pt x="5" y="384"/>
                      <a:pt x="2" y="394"/>
                      <a:pt x="1" y="404"/>
                    </a:cubicBezTo>
                    <a:cubicBezTo>
                      <a:pt x="0" y="406"/>
                      <a:pt x="0" y="408"/>
                      <a:pt x="0" y="410"/>
                    </a:cubicBezTo>
                    <a:lnTo>
                      <a:pt x="8" y="491"/>
                    </a:lnTo>
                    <a:cubicBezTo>
                      <a:pt x="23" y="503"/>
                      <a:pt x="36" y="513"/>
                      <a:pt x="49" y="522"/>
                    </a:cubicBezTo>
                    <a:cubicBezTo>
                      <a:pt x="50" y="523"/>
                      <a:pt x="50" y="523"/>
                      <a:pt x="50" y="523"/>
                    </a:cubicBezTo>
                    <a:lnTo>
                      <a:pt x="53" y="525"/>
                    </a:lnTo>
                    <a:cubicBezTo>
                      <a:pt x="75" y="539"/>
                      <a:pt x="111" y="555"/>
                      <a:pt x="160" y="573"/>
                    </a:cubicBezTo>
                    <a:lnTo>
                      <a:pt x="197" y="586"/>
                    </a:lnTo>
                    <a:cubicBezTo>
                      <a:pt x="204" y="588"/>
                      <a:pt x="210" y="590"/>
                      <a:pt x="217" y="592"/>
                    </a:cubicBezTo>
                    <a:cubicBezTo>
                      <a:pt x="231" y="597"/>
                      <a:pt x="246" y="601"/>
                      <a:pt x="260" y="605"/>
                    </a:cubicBezTo>
                    <a:cubicBezTo>
                      <a:pt x="292" y="613"/>
                      <a:pt x="311" y="612"/>
                      <a:pt x="318" y="603"/>
                    </a:cubicBezTo>
                    <a:lnTo>
                      <a:pt x="317" y="602"/>
                    </a:lnTo>
                    <a:cubicBezTo>
                      <a:pt x="317" y="600"/>
                      <a:pt x="317" y="599"/>
                      <a:pt x="317" y="597"/>
                    </a:cubicBezTo>
                    <a:cubicBezTo>
                      <a:pt x="315" y="587"/>
                      <a:pt x="314" y="579"/>
                      <a:pt x="313" y="572"/>
                    </a:cubicBezTo>
                    <a:cubicBezTo>
                      <a:pt x="312" y="558"/>
                      <a:pt x="310" y="549"/>
                      <a:pt x="310" y="544"/>
                    </a:cubicBezTo>
                    <a:cubicBezTo>
                      <a:pt x="309" y="542"/>
                      <a:pt x="309" y="541"/>
                      <a:pt x="309" y="540"/>
                    </a:cubicBezTo>
                    <a:cubicBezTo>
                      <a:pt x="310" y="534"/>
                      <a:pt x="309" y="524"/>
                      <a:pt x="308" y="510"/>
                    </a:cubicBezTo>
                    <a:cubicBezTo>
                      <a:pt x="334" y="471"/>
                      <a:pt x="359" y="436"/>
                      <a:pt x="385" y="404"/>
                    </a:cubicBezTo>
                    <a:cubicBezTo>
                      <a:pt x="416" y="365"/>
                      <a:pt x="447" y="332"/>
                      <a:pt x="478" y="302"/>
                    </a:cubicBezTo>
                    <a:cubicBezTo>
                      <a:pt x="505" y="276"/>
                      <a:pt x="532" y="253"/>
                      <a:pt x="559" y="234"/>
                    </a:cubicBezTo>
                    <a:cubicBezTo>
                      <a:pt x="568" y="228"/>
                      <a:pt x="577" y="221"/>
                      <a:pt x="587" y="215"/>
                    </a:cubicBezTo>
                    <a:cubicBezTo>
                      <a:pt x="680" y="156"/>
                      <a:pt x="785" y="129"/>
                      <a:pt x="904" y="132"/>
                    </a:cubicBezTo>
                    <a:lnTo>
                      <a:pt x="903" y="132"/>
                    </a:lnTo>
                    <a:lnTo>
                      <a:pt x="902" y="129"/>
                    </a:lnTo>
                    <a:cubicBezTo>
                      <a:pt x="901" y="129"/>
                      <a:pt x="900" y="129"/>
                      <a:pt x="900" y="129"/>
                    </a:cubicBezTo>
                    <a:lnTo>
                      <a:pt x="623" y="2"/>
                    </a:lnTo>
                    <a:close/>
                    <a:moveTo>
                      <a:pt x="251" y="387"/>
                    </a:moveTo>
                    <a:cubicBezTo>
                      <a:pt x="350" y="234"/>
                      <a:pt x="503" y="138"/>
                      <a:pt x="712" y="97"/>
                    </a:cubicBezTo>
                    <a:cubicBezTo>
                      <a:pt x="503" y="138"/>
                      <a:pt x="350" y="234"/>
                      <a:pt x="251" y="387"/>
                    </a:cubicBezTo>
                    <a:close/>
                    <a:moveTo>
                      <a:pt x="128" y="353"/>
                    </a:moveTo>
                    <a:cubicBezTo>
                      <a:pt x="264" y="182"/>
                      <a:pt x="428" y="81"/>
                      <a:pt x="619" y="50"/>
                    </a:cubicBezTo>
                    <a:cubicBezTo>
                      <a:pt x="428" y="81"/>
                      <a:pt x="264" y="182"/>
                      <a:pt x="128" y="353"/>
                    </a:cubicBezTo>
                    <a:close/>
                    <a:moveTo>
                      <a:pt x="46" y="408"/>
                    </a:moveTo>
                    <a:lnTo>
                      <a:pt x="256" y="494"/>
                    </a:lnTo>
                    <a:lnTo>
                      <a:pt x="46" y="408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199" name="Freeform 719"/>
              <p:cNvSpPr>
                <a:spLocks/>
              </p:cNvSpPr>
              <p:nvPr/>
            </p:nvSpPr>
            <p:spPr bwMode="auto">
              <a:xfrm>
                <a:off x="4316" y="6736"/>
                <a:ext cx="292" cy="240"/>
              </a:xfrm>
              <a:custGeom>
                <a:avLst/>
                <a:gdLst/>
                <a:ahLst/>
                <a:cxnLst>
                  <a:cxn ang="0">
                    <a:pos x="1" y="411"/>
                  </a:cxn>
                  <a:cxn ang="0">
                    <a:pos x="2" y="415"/>
                  </a:cxn>
                  <a:cxn ang="0">
                    <a:pos x="5" y="443"/>
                  </a:cxn>
                  <a:cxn ang="0">
                    <a:pos x="9" y="468"/>
                  </a:cxn>
                  <a:cxn ang="0">
                    <a:pos x="11" y="470"/>
                  </a:cxn>
                  <a:cxn ang="0">
                    <a:pos x="12" y="470"/>
                  </a:cxn>
                  <a:cxn ang="0">
                    <a:pos x="13" y="472"/>
                  </a:cxn>
                  <a:cxn ang="0">
                    <a:pos x="18" y="495"/>
                  </a:cxn>
                  <a:cxn ang="0">
                    <a:pos x="144" y="417"/>
                  </a:cxn>
                  <a:cxn ang="0">
                    <a:pos x="251" y="356"/>
                  </a:cxn>
                  <a:cxn ang="0">
                    <a:pos x="295" y="329"/>
                  </a:cxn>
                  <a:cxn ang="0">
                    <a:pos x="299" y="326"/>
                  </a:cxn>
                  <a:cxn ang="0">
                    <a:pos x="344" y="294"/>
                  </a:cxn>
                  <a:cxn ang="0">
                    <a:pos x="345" y="294"/>
                  </a:cxn>
                  <a:cxn ang="0">
                    <a:pos x="488" y="209"/>
                  </a:cxn>
                  <a:cxn ang="0">
                    <a:pos x="593" y="132"/>
                  </a:cxn>
                  <a:cxn ang="0">
                    <a:pos x="542" y="156"/>
                  </a:cxn>
                  <a:cxn ang="0">
                    <a:pos x="597" y="78"/>
                  </a:cxn>
                  <a:cxn ang="0">
                    <a:pos x="600" y="42"/>
                  </a:cxn>
                  <a:cxn ang="0">
                    <a:pos x="600" y="27"/>
                  </a:cxn>
                  <a:cxn ang="0">
                    <a:pos x="600" y="25"/>
                  </a:cxn>
                  <a:cxn ang="0">
                    <a:pos x="596" y="3"/>
                  </a:cxn>
                  <a:cxn ang="0">
                    <a:pos x="279" y="86"/>
                  </a:cxn>
                  <a:cxn ang="0">
                    <a:pos x="251" y="105"/>
                  </a:cxn>
                  <a:cxn ang="0">
                    <a:pos x="170" y="173"/>
                  </a:cxn>
                  <a:cxn ang="0">
                    <a:pos x="77" y="275"/>
                  </a:cxn>
                  <a:cxn ang="0">
                    <a:pos x="0" y="381"/>
                  </a:cxn>
                  <a:cxn ang="0">
                    <a:pos x="1" y="411"/>
                  </a:cxn>
                </a:cxnLst>
                <a:rect l="0" t="0" r="r" b="b"/>
                <a:pathLst>
                  <a:path w="600" h="495">
                    <a:moveTo>
                      <a:pt x="1" y="411"/>
                    </a:moveTo>
                    <a:cubicBezTo>
                      <a:pt x="1" y="412"/>
                      <a:pt x="1" y="413"/>
                      <a:pt x="2" y="415"/>
                    </a:cubicBezTo>
                    <a:cubicBezTo>
                      <a:pt x="2" y="420"/>
                      <a:pt x="4" y="429"/>
                      <a:pt x="5" y="443"/>
                    </a:cubicBezTo>
                    <a:cubicBezTo>
                      <a:pt x="6" y="450"/>
                      <a:pt x="7" y="458"/>
                      <a:pt x="9" y="468"/>
                    </a:cubicBezTo>
                    <a:cubicBezTo>
                      <a:pt x="9" y="469"/>
                      <a:pt x="10" y="470"/>
                      <a:pt x="11" y="470"/>
                    </a:cubicBezTo>
                    <a:lnTo>
                      <a:pt x="12" y="470"/>
                    </a:lnTo>
                    <a:cubicBezTo>
                      <a:pt x="12" y="471"/>
                      <a:pt x="12" y="471"/>
                      <a:pt x="13" y="472"/>
                    </a:cubicBezTo>
                    <a:cubicBezTo>
                      <a:pt x="14" y="473"/>
                      <a:pt x="16" y="481"/>
                      <a:pt x="18" y="495"/>
                    </a:cubicBezTo>
                    <a:cubicBezTo>
                      <a:pt x="50" y="472"/>
                      <a:pt x="92" y="446"/>
                      <a:pt x="144" y="417"/>
                    </a:cubicBezTo>
                    <a:cubicBezTo>
                      <a:pt x="180" y="397"/>
                      <a:pt x="215" y="377"/>
                      <a:pt x="251" y="356"/>
                    </a:cubicBezTo>
                    <a:cubicBezTo>
                      <a:pt x="265" y="347"/>
                      <a:pt x="280" y="338"/>
                      <a:pt x="295" y="329"/>
                    </a:cubicBezTo>
                    <a:cubicBezTo>
                      <a:pt x="296" y="328"/>
                      <a:pt x="297" y="327"/>
                      <a:pt x="299" y="326"/>
                    </a:cubicBezTo>
                    <a:cubicBezTo>
                      <a:pt x="306" y="311"/>
                      <a:pt x="321" y="300"/>
                      <a:pt x="344" y="294"/>
                    </a:cubicBezTo>
                    <a:cubicBezTo>
                      <a:pt x="345" y="294"/>
                      <a:pt x="345" y="294"/>
                      <a:pt x="345" y="294"/>
                    </a:cubicBezTo>
                    <a:lnTo>
                      <a:pt x="488" y="209"/>
                    </a:lnTo>
                    <a:cubicBezTo>
                      <a:pt x="515" y="197"/>
                      <a:pt x="550" y="172"/>
                      <a:pt x="593" y="132"/>
                    </a:cubicBezTo>
                    <a:lnTo>
                      <a:pt x="542" y="156"/>
                    </a:lnTo>
                    <a:cubicBezTo>
                      <a:pt x="571" y="124"/>
                      <a:pt x="590" y="98"/>
                      <a:pt x="597" y="78"/>
                    </a:cubicBezTo>
                    <a:cubicBezTo>
                      <a:pt x="598" y="63"/>
                      <a:pt x="599" y="51"/>
                      <a:pt x="600" y="42"/>
                    </a:cubicBezTo>
                    <a:cubicBezTo>
                      <a:pt x="599" y="34"/>
                      <a:pt x="599" y="29"/>
                      <a:pt x="600" y="27"/>
                    </a:cubicBezTo>
                    <a:cubicBezTo>
                      <a:pt x="600" y="26"/>
                      <a:pt x="600" y="26"/>
                      <a:pt x="600" y="25"/>
                    </a:cubicBezTo>
                    <a:cubicBezTo>
                      <a:pt x="599" y="14"/>
                      <a:pt x="598" y="6"/>
                      <a:pt x="596" y="3"/>
                    </a:cubicBezTo>
                    <a:cubicBezTo>
                      <a:pt x="477" y="0"/>
                      <a:pt x="372" y="27"/>
                      <a:pt x="279" y="86"/>
                    </a:cubicBezTo>
                    <a:cubicBezTo>
                      <a:pt x="269" y="92"/>
                      <a:pt x="260" y="99"/>
                      <a:pt x="251" y="105"/>
                    </a:cubicBezTo>
                    <a:cubicBezTo>
                      <a:pt x="224" y="124"/>
                      <a:pt x="197" y="147"/>
                      <a:pt x="170" y="173"/>
                    </a:cubicBezTo>
                    <a:cubicBezTo>
                      <a:pt x="139" y="203"/>
                      <a:pt x="108" y="236"/>
                      <a:pt x="77" y="275"/>
                    </a:cubicBezTo>
                    <a:cubicBezTo>
                      <a:pt x="51" y="307"/>
                      <a:pt x="26" y="342"/>
                      <a:pt x="0" y="381"/>
                    </a:cubicBezTo>
                    <a:cubicBezTo>
                      <a:pt x="1" y="395"/>
                      <a:pt x="2" y="405"/>
                      <a:pt x="1" y="411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0" name="Freeform 720"/>
              <p:cNvSpPr>
                <a:spLocks/>
              </p:cNvSpPr>
              <p:nvPr/>
            </p:nvSpPr>
            <p:spPr bwMode="auto">
              <a:xfrm>
                <a:off x="4488" y="6836"/>
                <a:ext cx="61" cy="42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41" y="71"/>
                  </a:cxn>
                  <a:cxn ang="0">
                    <a:pos x="142" y="0"/>
                  </a:cxn>
                  <a:cxn ang="0">
                    <a:pos x="0" y="85"/>
                  </a:cxn>
                </a:cxnLst>
                <a:rect l="0" t="0" r="r" b="b"/>
                <a:pathLst>
                  <a:path w="142" h="85">
                    <a:moveTo>
                      <a:pt x="0" y="85"/>
                    </a:moveTo>
                    <a:cubicBezTo>
                      <a:pt x="13" y="81"/>
                      <a:pt x="27" y="77"/>
                      <a:pt x="41" y="71"/>
                    </a:cubicBezTo>
                    <a:cubicBezTo>
                      <a:pt x="68" y="61"/>
                      <a:pt x="102" y="37"/>
                      <a:pt x="142" y="0"/>
                    </a:cubicBez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1" name="Freeform 721"/>
              <p:cNvSpPr>
                <a:spLocks/>
              </p:cNvSpPr>
              <p:nvPr/>
            </p:nvSpPr>
            <p:spPr bwMode="auto">
              <a:xfrm>
                <a:off x="4488" y="6836"/>
                <a:ext cx="68" cy="42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142" y="0"/>
                  </a:cxn>
                  <a:cxn ang="0">
                    <a:pos x="143" y="0"/>
                  </a:cxn>
                  <a:cxn ang="0">
                    <a:pos x="0" y="85"/>
                  </a:cxn>
                </a:cxnLst>
                <a:rect l="0" t="0" r="r" b="b"/>
                <a:pathLst>
                  <a:path w="143" h="85">
                    <a:moveTo>
                      <a:pt x="0" y="85"/>
                    </a:moveTo>
                    <a:lnTo>
                      <a:pt x="142" y="0"/>
                    </a:lnTo>
                    <a:cubicBezTo>
                      <a:pt x="142" y="0"/>
                      <a:pt x="142" y="0"/>
                      <a:pt x="143" y="0"/>
                    </a:cubicBez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2" name="Freeform 722"/>
              <p:cNvSpPr>
                <a:spLocks/>
              </p:cNvSpPr>
              <p:nvPr/>
            </p:nvSpPr>
            <p:spPr bwMode="auto">
              <a:xfrm>
                <a:off x="4461" y="6894"/>
                <a:ext cx="1" cy="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0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3" name="Freeform 723"/>
              <p:cNvSpPr>
                <a:spLocks/>
              </p:cNvSpPr>
              <p:nvPr/>
            </p:nvSpPr>
            <p:spPr bwMode="auto">
              <a:xfrm>
                <a:off x="4608" y="6754"/>
                <a:ext cx="3" cy="18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4" y="32"/>
                  </a:cxn>
                  <a:cxn ang="0">
                    <a:pos x="3" y="0"/>
                  </a:cxn>
                  <a:cxn ang="0">
                    <a:pos x="0" y="36"/>
                  </a:cxn>
                  <a:cxn ang="0">
                    <a:pos x="3" y="24"/>
                  </a:cxn>
                </a:cxnLst>
                <a:rect l="0" t="0" r="r" b="b"/>
                <a:pathLst>
                  <a:path w="4" h="36">
                    <a:moveTo>
                      <a:pt x="3" y="24"/>
                    </a:moveTo>
                    <a:cubicBezTo>
                      <a:pt x="3" y="22"/>
                      <a:pt x="3" y="25"/>
                      <a:pt x="4" y="32"/>
                    </a:cubicBezTo>
                    <a:cubicBezTo>
                      <a:pt x="3" y="19"/>
                      <a:pt x="3" y="8"/>
                      <a:pt x="3" y="0"/>
                    </a:cubicBezTo>
                    <a:cubicBezTo>
                      <a:pt x="2" y="9"/>
                      <a:pt x="1" y="21"/>
                      <a:pt x="0" y="36"/>
                    </a:cubicBezTo>
                    <a:cubicBezTo>
                      <a:pt x="1" y="31"/>
                      <a:pt x="3" y="28"/>
                      <a:pt x="3" y="24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4" name="Freeform 724"/>
              <p:cNvSpPr>
                <a:spLocks/>
              </p:cNvSpPr>
              <p:nvPr/>
            </p:nvSpPr>
            <p:spPr bwMode="auto">
              <a:xfrm>
                <a:off x="4169" y="6910"/>
                <a:ext cx="2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" y="31"/>
                  </a:cxn>
                  <a:cxn ang="0">
                    <a:pos x="0" y="0"/>
                  </a:cxn>
                </a:cxnLst>
                <a:rect l="0" t="0" r="r" b="b"/>
                <a:pathLst>
                  <a:path w="41" h="31">
                    <a:moveTo>
                      <a:pt x="0" y="0"/>
                    </a:moveTo>
                    <a:cubicBezTo>
                      <a:pt x="9" y="15"/>
                      <a:pt x="23" y="26"/>
                      <a:pt x="41" y="31"/>
                    </a:cubicBezTo>
                    <a:cubicBezTo>
                      <a:pt x="28" y="22"/>
                      <a:pt x="15" y="12"/>
                      <a:pt x="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5" name="Freeform 725"/>
              <p:cNvSpPr>
                <a:spLocks/>
              </p:cNvSpPr>
              <p:nvPr/>
            </p:nvSpPr>
            <p:spPr bwMode="auto">
              <a:xfrm>
                <a:off x="4164" y="6872"/>
                <a:ext cx="5" cy="38"/>
              </a:xfrm>
              <a:custGeom>
                <a:avLst/>
                <a:gdLst/>
                <a:ahLst/>
                <a:cxnLst>
                  <a:cxn ang="0">
                    <a:pos x="13" y="81"/>
                  </a:cxn>
                  <a:cxn ang="0">
                    <a:pos x="5" y="0"/>
                  </a:cxn>
                  <a:cxn ang="0">
                    <a:pos x="13" y="81"/>
                  </a:cxn>
                </a:cxnLst>
                <a:rect l="0" t="0" r="r" b="b"/>
                <a:pathLst>
                  <a:path w="13" h="81">
                    <a:moveTo>
                      <a:pt x="13" y="81"/>
                    </a:moveTo>
                    <a:lnTo>
                      <a:pt x="5" y="0"/>
                    </a:lnTo>
                    <a:cubicBezTo>
                      <a:pt x="0" y="35"/>
                      <a:pt x="3" y="62"/>
                      <a:pt x="13" y="81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6" name="Freeform 726"/>
              <p:cNvSpPr>
                <a:spLocks/>
              </p:cNvSpPr>
              <p:nvPr/>
            </p:nvSpPr>
            <p:spPr bwMode="auto">
              <a:xfrm>
                <a:off x="4288" y="6720"/>
                <a:ext cx="225" cy="142"/>
              </a:xfrm>
              <a:custGeom>
                <a:avLst/>
                <a:gdLst/>
                <a:ahLst/>
                <a:cxnLst>
                  <a:cxn ang="0">
                    <a:pos x="461" y="0"/>
                  </a:cxn>
                  <a:cxn ang="0">
                    <a:pos x="0" y="290"/>
                  </a:cxn>
                </a:cxnLst>
                <a:rect l="0" t="0" r="r" b="b"/>
                <a:pathLst>
                  <a:path w="461" h="290">
                    <a:moveTo>
                      <a:pt x="461" y="0"/>
                    </a:moveTo>
                    <a:cubicBezTo>
                      <a:pt x="252" y="41"/>
                      <a:pt x="99" y="137"/>
                      <a:pt x="0" y="290"/>
                    </a:cubicBez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7" name="Freeform 727"/>
              <p:cNvSpPr>
                <a:spLocks/>
              </p:cNvSpPr>
              <p:nvPr/>
            </p:nvSpPr>
            <p:spPr bwMode="auto">
              <a:xfrm>
                <a:off x="4228" y="6696"/>
                <a:ext cx="239" cy="148"/>
              </a:xfrm>
              <a:custGeom>
                <a:avLst/>
                <a:gdLst/>
                <a:ahLst/>
                <a:cxnLst>
                  <a:cxn ang="0">
                    <a:pos x="491" y="0"/>
                  </a:cxn>
                  <a:cxn ang="0">
                    <a:pos x="0" y="303"/>
                  </a:cxn>
                </a:cxnLst>
                <a:rect l="0" t="0" r="r" b="b"/>
                <a:pathLst>
                  <a:path w="491" h="303">
                    <a:moveTo>
                      <a:pt x="491" y="0"/>
                    </a:moveTo>
                    <a:cubicBezTo>
                      <a:pt x="300" y="31"/>
                      <a:pt x="136" y="132"/>
                      <a:pt x="0" y="303"/>
                    </a:cubicBez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8" name="Freeform 728"/>
              <p:cNvSpPr>
                <a:spLocks/>
              </p:cNvSpPr>
              <p:nvPr/>
            </p:nvSpPr>
            <p:spPr bwMode="auto">
              <a:xfrm>
                <a:off x="4324" y="6964"/>
                <a:ext cx="3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3"/>
                  </a:cxn>
                </a:cxnLst>
                <a:rect l="0" t="0" r="r" b="b"/>
                <a:pathLst>
                  <a:path w="5" h="23">
                    <a:moveTo>
                      <a:pt x="0" y="0"/>
                    </a:moveTo>
                    <a:cubicBezTo>
                      <a:pt x="1" y="1"/>
                      <a:pt x="3" y="9"/>
                      <a:pt x="5" y="2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09" name="Freeform 729"/>
              <p:cNvSpPr>
                <a:spLocks/>
              </p:cNvSpPr>
              <p:nvPr/>
            </p:nvSpPr>
            <p:spPr bwMode="auto">
              <a:xfrm>
                <a:off x="4327" y="6878"/>
                <a:ext cx="161" cy="98"/>
              </a:xfrm>
              <a:custGeom>
                <a:avLst/>
                <a:gdLst/>
                <a:ahLst/>
                <a:cxnLst>
                  <a:cxn ang="0">
                    <a:pos x="0" y="201"/>
                  </a:cxn>
                  <a:cxn ang="0">
                    <a:pos x="172" y="103"/>
                  </a:cxn>
                  <a:cxn ang="0">
                    <a:pos x="233" y="65"/>
                  </a:cxn>
                  <a:cxn ang="0">
                    <a:pos x="277" y="35"/>
                  </a:cxn>
                  <a:cxn ang="0">
                    <a:pos x="281" y="32"/>
                  </a:cxn>
                  <a:cxn ang="0">
                    <a:pos x="326" y="0"/>
                  </a:cxn>
                </a:cxnLst>
                <a:rect l="0" t="0" r="r" b="b"/>
                <a:pathLst>
                  <a:path w="326" h="201">
                    <a:moveTo>
                      <a:pt x="0" y="201"/>
                    </a:moveTo>
                    <a:cubicBezTo>
                      <a:pt x="49" y="174"/>
                      <a:pt x="106" y="141"/>
                      <a:pt x="172" y="103"/>
                    </a:cubicBezTo>
                    <a:cubicBezTo>
                      <a:pt x="189" y="93"/>
                      <a:pt x="209" y="80"/>
                      <a:pt x="233" y="65"/>
                    </a:cubicBezTo>
                    <a:cubicBezTo>
                      <a:pt x="246" y="56"/>
                      <a:pt x="261" y="45"/>
                      <a:pt x="277" y="35"/>
                    </a:cubicBezTo>
                    <a:cubicBezTo>
                      <a:pt x="278" y="34"/>
                      <a:pt x="279" y="33"/>
                      <a:pt x="281" y="32"/>
                    </a:cubicBezTo>
                    <a:cubicBezTo>
                      <a:pt x="295" y="22"/>
                      <a:pt x="310" y="12"/>
                      <a:pt x="326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0" name="Freeform 730"/>
              <p:cNvSpPr>
                <a:spLocks/>
              </p:cNvSpPr>
              <p:nvPr/>
            </p:nvSpPr>
            <p:spPr bwMode="auto">
              <a:xfrm>
                <a:off x="4316" y="6736"/>
                <a:ext cx="288" cy="240"/>
              </a:xfrm>
              <a:custGeom>
                <a:avLst/>
                <a:gdLst/>
                <a:ahLst/>
                <a:cxnLst>
                  <a:cxn ang="0">
                    <a:pos x="596" y="3"/>
                  </a:cxn>
                  <a:cxn ang="0">
                    <a:pos x="279" y="86"/>
                  </a:cxn>
                  <a:cxn ang="0">
                    <a:pos x="251" y="105"/>
                  </a:cxn>
                  <a:cxn ang="0">
                    <a:pos x="170" y="173"/>
                  </a:cxn>
                  <a:cxn ang="0">
                    <a:pos x="77" y="275"/>
                  </a:cxn>
                  <a:cxn ang="0">
                    <a:pos x="0" y="381"/>
                  </a:cxn>
                  <a:cxn ang="0">
                    <a:pos x="1" y="411"/>
                  </a:cxn>
                  <a:cxn ang="0">
                    <a:pos x="2" y="415"/>
                  </a:cxn>
                  <a:cxn ang="0">
                    <a:pos x="5" y="443"/>
                  </a:cxn>
                  <a:cxn ang="0">
                    <a:pos x="9" y="468"/>
                  </a:cxn>
                  <a:cxn ang="0">
                    <a:pos x="9" y="473"/>
                  </a:cxn>
                  <a:cxn ang="0">
                    <a:pos x="10" y="474"/>
                  </a:cxn>
                  <a:cxn ang="0">
                    <a:pos x="18" y="495"/>
                  </a:cxn>
                </a:cxnLst>
                <a:rect l="0" t="0" r="r" b="b"/>
                <a:pathLst>
                  <a:path w="596" h="495">
                    <a:moveTo>
                      <a:pt x="596" y="3"/>
                    </a:moveTo>
                    <a:cubicBezTo>
                      <a:pt x="477" y="0"/>
                      <a:pt x="372" y="27"/>
                      <a:pt x="279" y="86"/>
                    </a:cubicBezTo>
                    <a:cubicBezTo>
                      <a:pt x="269" y="92"/>
                      <a:pt x="260" y="99"/>
                      <a:pt x="251" y="105"/>
                    </a:cubicBezTo>
                    <a:cubicBezTo>
                      <a:pt x="224" y="124"/>
                      <a:pt x="197" y="147"/>
                      <a:pt x="170" y="173"/>
                    </a:cubicBezTo>
                    <a:cubicBezTo>
                      <a:pt x="139" y="203"/>
                      <a:pt x="108" y="236"/>
                      <a:pt x="77" y="275"/>
                    </a:cubicBezTo>
                    <a:cubicBezTo>
                      <a:pt x="51" y="307"/>
                      <a:pt x="26" y="342"/>
                      <a:pt x="0" y="381"/>
                    </a:cubicBezTo>
                    <a:cubicBezTo>
                      <a:pt x="1" y="395"/>
                      <a:pt x="2" y="405"/>
                      <a:pt x="1" y="411"/>
                    </a:cubicBezTo>
                    <a:cubicBezTo>
                      <a:pt x="1" y="412"/>
                      <a:pt x="1" y="413"/>
                      <a:pt x="2" y="415"/>
                    </a:cubicBezTo>
                    <a:cubicBezTo>
                      <a:pt x="2" y="420"/>
                      <a:pt x="4" y="429"/>
                      <a:pt x="5" y="443"/>
                    </a:cubicBezTo>
                    <a:cubicBezTo>
                      <a:pt x="6" y="450"/>
                      <a:pt x="7" y="458"/>
                      <a:pt x="9" y="468"/>
                    </a:cubicBezTo>
                    <a:cubicBezTo>
                      <a:pt x="9" y="470"/>
                      <a:pt x="9" y="471"/>
                      <a:pt x="9" y="473"/>
                    </a:cubicBezTo>
                    <a:lnTo>
                      <a:pt x="10" y="474"/>
                    </a:lnTo>
                    <a:lnTo>
                      <a:pt x="18" y="49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1" name="Freeform 731"/>
              <p:cNvSpPr>
                <a:spLocks/>
              </p:cNvSpPr>
              <p:nvPr/>
            </p:nvSpPr>
            <p:spPr bwMode="auto">
              <a:xfrm>
                <a:off x="4169" y="6910"/>
                <a:ext cx="158" cy="6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" y="31"/>
                  </a:cxn>
                  <a:cxn ang="0">
                    <a:pos x="42" y="32"/>
                  </a:cxn>
                  <a:cxn ang="0">
                    <a:pos x="45" y="34"/>
                  </a:cxn>
                  <a:cxn ang="0">
                    <a:pos x="83" y="56"/>
                  </a:cxn>
                  <a:cxn ang="0">
                    <a:pos x="152" y="82"/>
                  </a:cxn>
                  <a:cxn ang="0">
                    <a:pos x="189" y="95"/>
                  </a:cxn>
                  <a:cxn ang="0">
                    <a:pos x="209" y="101"/>
                  </a:cxn>
                  <a:cxn ang="0">
                    <a:pos x="252" y="114"/>
                  </a:cxn>
                  <a:cxn ang="0">
                    <a:pos x="318" y="133"/>
                  </a:cxn>
                </a:cxnLst>
                <a:rect l="0" t="0" r="r" b="b"/>
                <a:pathLst>
                  <a:path w="318" h="133">
                    <a:moveTo>
                      <a:pt x="0" y="0"/>
                    </a:moveTo>
                    <a:cubicBezTo>
                      <a:pt x="15" y="12"/>
                      <a:pt x="28" y="22"/>
                      <a:pt x="41" y="31"/>
                    </a:cubicBezTo>
                    <a:cubicBezTo>
                      <a:pt x="42" y="32"/>
                      <a:pt x="42" y="32"/>
                      <a:pt x="42" y="32"/>
                    </a:cubicBezTo>
                    <a:lnTo>
                      <a:pt x="45" y="34"/>
                    </a:lnTo>
                    <a:cubicBezTo>
                      <a:pt x="59" y="43"/>
                      <a:pt x="71" y="50"/>
                      <a:pt x="83" y="56"/>
                    </a:cubicBezTo>
                    <a:cubicBezTo>
                      <a:pt x="100" y="64"/>
                      <a:pt x="123" y="73"/>
                      <a:pt x="152" y="82"/>
                    </a:cubicBezTo>
                    <a:lnTo>
                      <a:pt x="189" y="95"/>
                    </a:lnTo>
                    <a:cubicBezTo>
                      <a:pt x="196" y="97"/>
                      <a:pt x="202" y="99"/>
                      <a:pt x="209" y="101"/>
                    </a:cubicBezTo>
                    <a:cubicBezTo>
                      <a:pt x="223" y="106"/>
                      <a:pt x="238" y="110"/>
                      <a:pt x="252" y="114"/>
                    </a:cubicBezTo>
                    <a:cubicBezTo>
                      <a:pt x="275" y="121"/>
                      <a:pt x="296" y="127"/>
                      <a:pt x="318" y="13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2" name="Freeform 732"/>
              <p:cNvSpPr>
                <a:spLocks/>
              </p:cNvSpPr>
              <p:nvPr/>
            </p:nvSpPr>
            <p:spPr bwMode="auto">
              <a:xfrm>
                <a:off x="4604" y="6736"/>
                <a:ext cx="4" cy="62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4" y="75"/>
                  </a:cxn>
                  <a:cxn ang="0">
                    <a:pos x="7" y="39"/>
                  </a:cxn>
                  <a:cxn ang="0">
                    <a:pos x="7" y="22"/>
                  </a:cxn>
                  <a:cxn ang="0">
                    <a:pos x="3" y="0"/>
                  </a:cxn>
                </a:cxnLst>
                <a:rect l="0" t="0" r="r" b="b"/>
                <a:pathLst>
                  <a:path w="7" h="129">
                    <a:moveTo>
                      <a:pt x="0" y="129"/>
                    </a:moveTo>
                    <a:cubicBezTo>
                      <a:pt x="1" y="108"/>
                      <a:pt x="3" y="90"/>
                      <a:pt x="4" y="75"/>
                    </a:cubicBezTo>
                    <a:cubicBezTo>
                      <a:pt x="5" y="60"/>
                      <a:pt x="6" y="48"/>
                      <a:pt x="7" y="39"/>
                    </a:cubicBezTo>
                    <a:cubicBezTo>
                      <a:pt x="7" y="30"/>
                      <a:pt x="7" y="25"/>
                      <a:pt x="7" y="22"/>
                    </a:cubicBezTo>
                    <a:cubicBezTo>
                      <a:pt x="6" y="11"/>
                      <a:pt x="5" y="3"/>
                      <a:pt x="3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3" name="Freeform 733"/>
              <p:cNvSpPr>
                <a:spLocks/>
              </p:cNvSpPr>
              <p:nvPr/>
            </p:nvSpPr>
            <p:spPr bwMode="auto">
              <a:xfrm>
                <a:off x="4169" y="6672"/>
                <a:ext cx="435" cy="182"/>
              </a:xfrm>
              <a:custGeom>
                <a:avLst/>
                <a:gdLst/>
                <a:ahLst/>
                <a:cxnLst>
                  <a:cxn ang="0">
                    <a:pos x="896" y="132"/>
                  </a:cxn>
                  <a:cxn ang="0">
                    <a:pos x="895" y="132"/>
                  </a:cxn>
                  <a:cxn ang="0">
                    <a:pos x="894" y="129"/>
                  </a:cxn>
                  <a:cxn ang="0">
                    <a:pos x="894" y="129"/>
                  </a:cxn>
                  <a:cxn ang="0">
                    <a:pos x="892" y="129"/>
                  </a:cxn>
                  <a:cxn ang="0">
                    <a:pos x="615" y="2"/>
                  </a:cxn>
                  <a:cxn ang="0">
                    <a:pos x="450" y="20"/>
                  </a:cxn>
                  <a:cxn ang="0">
                    <a:pos x="408" y="32"/>
                  </a:cxn>
                  <a:cxn ang="0">
                    <a:pos x="298" y="85"/>
                  </a:cxn>
                  <a:cxn ang="0">
                    <a:pos x="83" y="268"/>
                  </a:cxn>
                  <a:cxn ang="0">
                    <a:pos x="0" y="373"/>
                  </a:cxn>
                </a:cxnLst>
                <a:rect l="0" t="0" r="r" b="b"/>
                <a:pathLst>
                  <a:path w="896" h="373">
                    <a:moveTo>
                      <a:pt x="896" y="132"/>
                    </a:moveTo>
                    <a:lnTo>
                      <a:pt x="895" y="132"/>
                    </a:lnTo>
                    <a:lnTo>
                      <a:pt x="894" y="129"/>
                    </a:lnTo>
                    <a:lnTo>
                      <a:pt x="894" y="129"/>
                    </a:lnTo>
                    <a:lnTo>
                      <a:pt x="892" y="129"/>
                    </a:lnTo>
                    <a:lnTo>
                      <a:pt x="615" y="2"/>
                    </a:lnTo>
                    <a:cubicBezTo>
                      <a:pt x="557" y="0"/>
                      <a:pt x="502" y="6"/>
                      <a:pt x="450" y="20"/>
                    </a:cubicBezTo>
                    <a:cubicBezTo>
                      <a:pt x="436" y="24"/>
                      <a:pt x="422" y="28"/>
                      <a:pt x="408" y="32"/>
                    </a:cubicBezTo>
                    <a:cubicBezTo>
                      <a:pt x="369" y="46"/>
                      <a:pt x="333" y="64"/>
                      <a:pt x="298" y="85"/>
                    </a:cubicBezTo>
                    <a:cubicBezTo>
                      <a:pt x="205" y="144"/>
                      <a:pt x="133" y="205"/>
                      <a:pt x="83" y="268"/>
                    </a:cubicBezTo>
                    <a:lnTo>
                      <a:pt x="0" y="37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4" name="Freeform 734"/>
              <p:cNvSpPr>
                <a:spLocks/>
              </p:cNvSpPr>
              <p:nvPr/>
            </p:nvSpPr>
            <p:spPr bwMode="auto">
              <a:xfrm>
                <a:off x="4604" y="6766"/>
                <a:ext cx="7" cy="32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8" y="10"/>
                  </a:cxn>
                  <a:cxn ang="0">
                    <a:pos x="9" y="18"/>
                  </a:cxn>
                  <a:cxn ang="0">
                    <a:pos x="0" y="68"/>
                  </a:cxn>
                </a:cxnLst>
                <a:rect l="0" t="0" r="r" b="b"/>
                <a:pathLst>
                  <a:path w="10" h="68">
                    <a:moveTo>
                      <a:pt x="7" y="2"/>
                    </a:moveTo>
                    <a:cubicBezTo>
                      <a:pt x="7" y="0"/>
                      <a:pt x="7" y="3"/>
                      <a:pt x="8" y="10"/>
                    </a:cubicBezTo>
                    <a:lnTo>
                      <a:pt x="9" y="18"/>
                    </a:lnTo>
                    <a:cubicBezTo>
                      <a:pt x="10" y="32"/>
                      <a:pt x="7" y="49"/>
                      <a:pt x="0" y="68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5" name="Freeform 735"/>
              <p:cNvSpPr>
                <a:spLocks/>
              </p:cNvSpPr>
              <p:nvPr/>
            </p:nvSpPr>
            <p:spPr bwMode="auto">
              <a:xfrm>
                <a:off x="4488" y="6798"/>
                <a:ext cx="116" cy="80"/>
              </a:xfrm>
              <a:custGeom>
                <a:avLst/>
                <a:gdLst/>
                <a:ahLst/>
                <a:cxnLst>
                  <a:cxn ang="0">
                    <a:pos x="0" y="162"/>
                  </a:cxn>
                  <a:cxn ang="0">
                    <a:pos x="143" y="77"/>
                  </a:cxn>
                  <a:cxn ang="0">
                    <a:pos x="248" y="0"/>
                  </a:cxn>
                </a:cxnLst>
                <a:rect l="0" t="0" r="r" b="b"/>
                <a:pathLst>
                  <a:path w="248" h="162">
                    <a:moveTo>
                      <a:pt x="0" y="162"/>
                    </a:moveTo>
                    <a:lnTo>
                      <a:pt x="143" y="77"/>
                    </a:lnTo>
                    <a:cubicBezTo>
                      <a:pt x="170" y="65"/>
                      <a:pt x="205" y="40"/>
                      <a:pt x="248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6" name="Line 736"/>
              <p:cNvSpPr>
                <a:spLocks noChangeShapeType="1"/>
              </p:cNvSpPr>
              <p:nvPr/>
            </p:nvSpPr>
            <p:spPr bwMode="auto">
              <a:xfrm flipH="1">
                <a:off x="4488" y="6836"/>
                <a:ext cx="61" cy="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7" name="Freeform 737"/>
              <p:cNvSpPr>
                <a:spLocks/>
              </p:cNvSpPr>
              <p:nvPr/>
            </p:nvSpPr>
            <p:spPr bwMode="auto">
              <a:xfrm>
                <a:off x="4166" y="6856"/>
                <a:ext cx="3" cy="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0"/>
                  </a:cxn>
                  <a:cxn ang="0">
                    <a:pos x="11" y="111"/>
                  </a:cxn>
                </a:cxnLst>
                <a:rect l="0" t="0" r="r" b="b"/>
                <a:pathLst>
                  <a:path w="11" h="111">
                    <a:moveTo>
                      <a:pt x="0" y="0"/>
                    </a:moveTo>
                    <a:lnTo>
                      <a:pt x="3" y="30"/>
                    </a:lnTo>
                    <a:lnTo>
                      <a:pt x="11" y="11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18" name="Line 738"/>
              <p:cNvSpPr>
                <a:spLocks noChangeShapeType="1"/>
              </p:cNvSpPr>
              <p:nvPr/>
            </p:nvSpPr>
            <p:spPr bwMode="auto">
              <a:xfrm flipH="1" flipV="1">
                <a:off x="4189" y="6870"/>
                <a:ext cx="102" cy="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  <p:sp>
          <p:nvSpPr>
            <p:cNvPr id="21219" name="Freeform 739"/>
            <p:cNvSpPr>
              <a:spLocks/>
            </p:cNvSpPr>
            <p:nvPr/>
          </p:nvSpPr>
          <p:spPr bwMode="auto">
            <a:xfrm rot="1092509">
              <a:off x="5551" y="3779"/>
              <a:ext cx="360" cy="160"/>
            </a:xfrm>
            <a:custGeom>
              <a:avLst/>
              <a:gdLst/>
              <a:ahLst/>
              <a:cxnLst>
                <a:cxn ang="0">
                  <a:pos x="564" y="0"/>
                </a:cxn>
                <a:cxn ang="0">
                  <a:pos x="214" y="134"/>
                </a:cxn>
                <a:cxn ang="0">
                  <a:pos x="273" y="170"/>
                </a:cxn>
                <a:cxn ang="0">
                  <a:pos x="0" y="309"/>
                </a:cxn>
                <a:cxn ang="0">
                  <a:pos x="360" y="176"/>
                </a:cxn>
                <a:cxn ang="0">
                  <a:pos x="301" y="145"/>
                </a:cxn>
                <a:cxn ang="0">
                  <a:pos x="564" y="0"/>
                </a:cxn>
              </a:cxnLst>
              <a:rect l="0" t="0" r="r" b="b"/>
              <a:pathLst>
                <a:path w="564" h="309">
                  <a:moveTo>
                    <a:pt x="564" y="0"/>
                  </a:moveTo>
                  <a:lnTo>
                    <a:pt x="214" y="134"/>
                  </a:lnTo>
                  <a:lnTo>
                    <a:pt x="273" y="170"/>
                  </a:lnTo>
                  <a:lnTo>
                    <a:pt x="0" y="309"/>
                  </a:lnTo>
                  <a:lnTo>
                    <a:pt x="360" y="176"/>
                  </a:lnTo>
                  <a:lnTo>
                    <a:pt x="301" y="145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FAFD00"/>
            </a:solidFill>
            <a:ln w="3175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220" name="Rectangle 740"/>
            <p:cNvSpPr>
              <a:spLocks noChangeArrowheads="1"/>
            </p:cNvSpPr>
            <p:nvPr/>
          </p:nvSpPr>
          <p:spPr bwMode="auto">
            <a:xfrm>
              <a:off x="8414" y="5859"/>
              <a:ext cx="1028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4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SDA</a:t>
              </a:r>
              <a:endPara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21" name="Freeform 741"/>
            <p:cNvSpPr>
              <a:spLocks/>
            </p:cNvSpPr>
            <p:nvPr/>
          </p:nvSpPr>
          <p:spPr bwMode="auto">
            <a:xfrm rot="-1198987">
              <a:off x="5861" y="4737"/>
              <a:ext cx="362" cy="161"/>
            </a:xfrm>
            <a:custGeom>
              <a:avLst/>
              <a:gdLst/>
              <a:ahLst/>
              <a:cxnLst>
                <a:cxn ang="0">
                  <a:pos x="564" y="0"/>
                </a:cxn>
                <a:cxn ang="0">
                  <a:pos x="214" y="134"/>
                </a:cxn>
                <a:cxn ang="0">
                  <a:pos x="273" y="170"/>
                </a:cxn>
                <a:cxn ang="0">
                  <a:pos x="0" y="309"/>
                </a:cxn>
                <a:cxn ang="0">
                  <a:pos x="360" y="176"/>
                </a:cxn>
                <a:cxn ang="0">
                  <a:pos x="301" y="145"/>
                </a:cxn>
                <a:cxn ang="0">
                  <a:pos x="564" y="0"/>
                </a:cxn>
              </a:cxnLst>
              <a:rect l="0" t="0" r="r" b="b"/>
              <a:pathLst>
                <a:path w="564" h="309">
                  <a:moveTo>
                    <a:pt x="564" y="0"/>
                  </a:moveTo>
                  <a:lnTo>
                    <a:pt x="214" y="134"/>
                  </a:lnTo>
                  <a:lnTo>
                    <a:pt x="273" y="170"/>
                  </a:lnTo>
                  <a:lnTo>
                    <a:pt x="0" y="309"/>
                  </a:lnTo>
                  <a:lnTo>
                    <a:pt x="360" y="176"/>
                  </a:lnTo>
                  <a:lnTo>
                    <a:pt x="301" y="145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FAFD00"/>
            </a:solidFill>
            <a:ln w="3175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222" name="Freeform 742"/>
            <p:cNvSpPr>
              <a:spLocks/>
            </p:cNvSpPr>
            <p:nvPr/>
          </p:nvSpPr>
          <p:spPr bwMode="auto">
            <a:xfrm>
              <a:off x="6381" y="4620"/>
              <a:ext cx="954" cy="840"/>
            </a:xfrm>
            <a:custGeom>
              <a:avLst/>
              <a:gdLst/>
              <a:ahLst/>
              <a:cxnLst>
                <a:cxn ang="0">
                  <a:pos x="951" y="525"/>
                </a:cxn>
                <a:cxn ang="0">
                  <a:pos x="954" y="840"/>
                </a:cxn>
                <a:cxn ang="0">
                  <a:pos x="9" y="270"/>
                </a:cxn>
                <a:cxn ang="0">
                  <a:pos x="0" y="0"/>
                </a:cxn>
              </a:cxnLst>
              <a:rect l="0" t="0" r="r" b="b"/>
              <a:pathLst>
                <a:path w="954" h="840">
                  <a:moveTo>
                    <a:pt x="951" y="525"/>
                  </a:moveTo>
                  <a:lnTo>
                    <a:pt x="954" y="840"/>
                  </a:lnTo>
                  <a:lnTo>
                    <a:pt x="9" y="270"/>
                  </a:lnTo>
                  <a:lnTo>
                    <a:pt x="0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223" name="Rectangle 743"/>
            <p:cNvSpPr>
              <a:spLocks noChangeArrowheads="1"/>
            </p:cNvSpPr>
            <p:nvPr/>
          </p:nvSpPr>
          <p:spPr bwMode="auto">
            <a:xfrm>
              <a:off x="6715" y="3533"/>
              <a:ext cx="2404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cs-CZ" sz="14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Externí anténa</a:t>
              </a:r>
              <a:endPara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224" name="Freeform 744"/>
            <p:cNvSpPr>
              <a:spLocks/>
            </p:cNvSpPr>
            <p:nvPr/>
          </p:nvSpPr>
          <p:spPr bwMode="auto">
            <a:xfrm>
              <a:off x="5626" y="4274"/>
              <a:ext cx="360" cy="160"/>
            </a:xfrm>
            <a:custGeom>
              <a:avLst/>
              <a:gdLst/>
              <a:ahLst/>
              <a:cxnLst>
                <a:cxn ang="0">
                  <a:pos x="564" y="0"/>
                </a:cxn>
                <a:cxn ang="0">
                  <a:pos x="214" y="134"/>
                </a:cxn>
                <a:cxn ang="0">
                  <a:pos x="273" y="170"/>
                </a:cxn>
                <a:cxn ang="0">
                  <a:pos x="0" y="309"/>
                </a:cxn>
                <a:cxn ang="0">
                  <a:pos x="360" y="176"/>
                </a:cxn>
                <a:cxn ang="0">
                  <a:pos x="301" y="145"/>
                </a:cxn>
                <a:cxn ang="0">
                  <a:pos x="564" y="0"/>
                </a:cxn>
              </a:cxnLst>
              <a:rect l="0" t="0" r="r" b="b"/>
              <a:pathLst>
                <a:path w="564" h="309">
                  <a:moveTo>
                    <a:pt x="564" y="0"/>
                  </a:moveTo>
                  <a:lnTo>
                    <a:pt x="214" y="134"/>
                  </a:lnTo>
                  <a:lnTo>
                    <a:pt x="273" y="170"/>
                  </a:lnTo>
                  <a:lnTo>
                    <a:pt x="0" y="309"/>
                  </a:lnTo>
                  <a:lnTo>
                    <a:pt x="360" y="176"/>
                  </a:lnTo>
                  <a:lnTo>
                    <a:pt x="301" y="145"/>
                  </a:lnTo>
                  <a:lnTo>
                    <a:pt x="564" y="0"/>
                  </a:lnTo>
                  <a:close/>
                </a:path>
              </a:pathLst>
            </a:custGeom>
            <a:solidFill>
              <a:srgbClr val="FAFD00"/>
            </a:solidFill>
            <a:ln w="3175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grpSp>
          <p:nvGrpSpPr>
            <p:cNvPr id="21225" name="Group 745"/>
            <p:cNvGrpSpPr>
              <a:grpSpLocks/>
            </p:cNvGrpSpPr>
            <p:nvPr/>
          </p:nvGrpSpPr>
          <p:grpSpPr bwMode="auto">
            <a:xfrm>
              <a:off x="7173" y="4544"/>
              <a:ext cx="703" cy="768"/>
              <a:chOff x="4161" y="730"/>
              <a:chExt cx="342" cy="425"/>
            </a:xfrm>
          </p:grpSpPr>
          <p:sp>
            <p:nvSpPr>
              <p:cNvPr id="21226" name="Freeform 746"/>
              <p:cNvSpPr>
                <a:spLocks/>
              </p:cNvSpPr>
              <p:nvPr/>
            </p:nvSpPr>
            <p:spPr bwMode="auto">
              <a:xfrm>
                <a:off x="4170" y="953"/>
                <a:ext cx="333" cy="202"/>
              </a:xfrm>
              <a:custGeom>
                <a:avLst/>
                <a:gdLst/>
                <a:ahLst/>
                <a:cxnLst>
                  <a:cxn ang="0">
                    <a:pos x="34" y="209"/>
                  </a:cxn>
                  <a:cxn ang="0">
                    <a:pos x="69" y="131"/>
                  </a:cxn>
                  <a:cxn ang="0">
                    <a:pos x="265" y="31"/>
                  </a:cxn>
                  <a:cxn ang="0">
                    <a:pos x="404" y="21"/>
                  </a:cxn>
                  <a:cxn ang="0">
                    <a:pos x="514" y="65"/>
                  </a:cxn>
                  <a:cxn ang="0">
                    <a:pos x="783" y="232"/>
                  </a:cxn>
                  <a:cxn ang="0">
                    <a:pos x="1036" y="406"/>
                  </a:cxn>
                  <a:cxn ang="0">
                    <a:pos x="1100" y="474"/>
                  </a:cxn>
                  <a:cxn ang="0">
                    <a:pos x="1065" y="552"/>
                  </a:cxn>
                  <a:cxn ang="0">
                    <a:pos x="868" y="652"/>
                  </a:cxn>
                  <a:cxn ang="0">
                    <a:pos x="730" y="662"/>
                  </a:cxn>
                  <a:cxn ang="0">
                    <a:pos x="622" y="619"/>
                  </a:cxn>
                  <a:cxn ang="0">
                    <a:pos x="357" y="456"/>
                  </a:cxn>
                  <a:cxn ang="0">
                    <a:pos x="105" y="283"/>
                  </a:cxn>
                  <a:cxn ang="0">
                    <a:pos x="34" y="209"/>
                  </a:cxn>
                </a:cxnLst>
                <a:rect l="0" t="0" r="r" b="b"/>
                <a:pathLst>
                  <a:path w="1134" h="683">
                    <a:moveTo>
                      <a:pt x="34" y="209"/>
                    </a:moveTo>
                    <a:cubicBezTo>
                      <a:pt x="0" y="196"/>
                      <a:pt x="12" y="170"/>
                      <a:pt x="69" y="131"/>
                    </a:cubicBezTo>
                    <a:cubicBezTo>
                      <a:pt x="126" y="92"/>
                      <a:pt x="191" y="59"/>
                      <a:pt x="265" y="31"/>
                    </a:cubicBezTo>
                    <a:cubicBezTo>
                      <a:pt x="339" y="3"/>
                      <a:pt x="386" y="0"/>
                      <a:pt x="404" y="21"/>
                    </a:cubicBezTo>
                    <a:cubicBezTo>
                      <a:pt x="400" y="6"/>
                      <a:pt x="437" y="21"/>
                      <a:pt x="514" y="65"/>
                    </a:cubicBezTo>
                    <a:cubicBezTo>
                      <a:pt x="592" y="110"/>
                      <a:pt x="682" y="166"/>
                      <a:pt x="783" y="232"/>
                    </a:cubicBezTo>
                    <a:cubicBezTo>
                      <a:pt x="884" y="298"/>
                      <a:pt x="969" y="356"/>
                      <a:pt x="1036" y="406"/>
                    </a:cubicBezTo>
                    <a:cubicBezTo>
                      <a:pt x="1104" y="456"/>
                      <a:pt x="1125" y="478"/>
                      <a:pt x="1100" y="474"/>
                    </a:cubicBezTo>
                    <a:cubicBezTo>
                      <a:pt x="1134" y="487"/>
                      <a:pt x="1122" y="513"/>
                      <a:pt x="1065" y="552"/>
                    </a:cubicBezTo>
                    <a:cubicBezTo>
                      <a:pt x="1008" y="591"/>
                      <a:pt x="942" y="624"/>
                      <a:pt x="868" y="652"/>
                    </a:cubicBezTo>
                    <a:cubicBezTo>
                      <a:pt x="794" y="679"/>
                      <a:pt x="748" y="683"/>
                      <a:pt x="730" y="662"/>
                    </a:cubicBezTo>
                    <a:cubicBezTo>
                      <a:pt x="734" y="677"/>
                      <a:pt x="698" y="663"/>
                      <a:pt x="622" y="619"/>
                    </a:cubicBezTo>
                    <a:cubicBezTo>
                      <a:pt x="546" y="575"/>
                      <a:pt x="458" y="521"/>
                      <a:pt x="357" y="456"/>
                    </a:cubicBezTo>
                    <a:cubicBezTo>
                      <a:pt x="257" y="390"/>
                      <a:pt x="173" y="332"/>
                      <a:pt x="105" y="283"/>
                    </a:cubicBezTo>
                    <a:cubicBezTo>
                      <a:pt x="37" y="232"/>
                      <a:pt x="13" y="207"/>
                      <a:pt x="34" y="209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27" name="Freeform 747"/>
              <p:cNvSpPr>
                <a:spLocks/>
              </p:cNvSpPr>
              <p:nvPr/>
            </p:nvSpPr>
            <p:spPr bwMode="auto">
              <a:xfrm>
                <a:off x="4171" y="738"/>
                <a:ext cx="297" cy="381"/>
              </a:xfrm>
              <a:custGeom>
                <a:avLst/>
                <a:gdLst/>
                <a:ahLst/>
                <a:cxnLst>
                  <a:cxn ang="0">
                    <a:pos x="55" y="122"/>
                  </a:cxn>
                  <a:cxn ang="0">
                    <a:pos x="83" y="70"/>
                  </a:cxn>
                  <a:cxn ang="0">
                    <a:pos x="216" y="0"/>
                  </a:cxn>
                  <a:cxn ang="0">
                    <a:pos x="276" y="6"/>
                  </a:cxn>
                  <a:cxn ang="0">
                    <a:pos x="927" y="398"/>
                  </a:cxn>
                  <a:cxn ang="0">
                    <a:pos x="951" y="452"/>
                  </a:cxn>
                  <a:cxn ang="0">
                    <a:pos x="952" y="980"/>
                  </a:cxn>
                  <a:cxn ang="0">
                    <a:pos x="1010" y="1038"/>
                  </a:cxn>
                  <a:cxn ang="0">
                    <a:pos x="1011" y="1174"/>
                  </a:cxn>
                  <a:cxn ang="0">
                    <a:pos x="775" y="1286"/>
                  </a:cxn>
                  <a:cxn ang="0">
                    <a:pos x="712" y="1286"/>
                  </a:cxn>
                  <a:cxn ang="0">
                    <a:pos x="0" y="848"/>
                  </a:cxn>
                  <a:cxn ang="0">
                    <a:pos x="0" y="713"/>
                  </a:cxn>
                  <a:cxn ang="0">
                    <a:pos x="58" y="654"/>
                  </a:cxn>
                  <a:cxn ang="0">
                    <a:pos x="55" y="122"/>
                  </a:cxn>
                </a:cxnLst>
                <a:rect l="0" t="0" r="r" b="b"/>
                <a:pathLst>
                  <a:path w="1011" h="1286">
                    <a:moveTo>
                      <a:pt x="55" y="122"/>
                    </a:moveTo>
                    <a:lnTo>
                      <a:pt x="83" y="70"/>
                    </a:lnTo>
                    <a:lnTo>
                      <a:pt x="216" y="0"/>
                    </a:lnTo>
                    <a:lnTo>
                      <a:pt x="276" y="6"/>
                    </a:lnTo>
                    <a:lnTo>
                      <a:pt x="927" y="398"/>
                    </a:lnTo>
                    <a:lnTo>
                      <a:pt x="951" y="452"/>
                    </a:lnTo>
                    <a:lnTo>
                      <a:pt x="952" y="980"/>
                    </a:lnTo>
                    <a:lnTo>
                      <a:pt x="1010" y="1038"/>
                    </a:lnTo>
                    <a:lnTo>
                      <a:pt x="1011" y="1174"/>
                    </a:lnTo>
                    <a:lnTo>
                      <a:pt x="775" y="1286"/>
                    </a:lnTo>
                    <a:lnTo>
                      <a:pt x="712" y="1286"/>
                    </a:lnTo>
                    <a:lnTo>
                      <a:pt x="0" y="848"/>
                    </a:lnTo>
                    <a:lnTo>
                      <a:pt x="0" y="713"/>
                    </a:lnTo>
                    <a:lnTo>
                      <a:pt x="58" y="654"/>
                    </a:lnTo>
                    <a:lnTo>
                      <a:pt x="55" y="122"/>
                    </a:ln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28" name="Freeform 748"/>
              <p:cNvSpPr>
                <a:spLocks/>
              </p:cNvSpPr>
              <p:nvPr/>
            </p:nvSpPr>
            <p:spPr bwMode="auto">
              <a:xfrm>
                <a:off x="4418" y="1096"/>
                <a:ext cx="33" cy="1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00" y="0"/>
                  </a:cxn>
                  <a:cxn ang="0">
                    <a:pos x="116" y="27"/>
                  </a:cxn>
                  <a:cxn ang="0">
                    <a:pos x="51" y="66"/>
                  </a:cxn>
                  <a:cxn ang="0">
                    <a:pos x="0" y="48"/>
                  </a:cxn>
                </a:cxnLst>
                <a:rect l="0" t="0" r="r" b="b"/>
                <a:pathLst>
                  <a:path w="116" h="66">
                    <a:moveTo>
                      <a:pt x="0" y="48"/>
                    </a:moveTo>
                    <a:lnTo>
                      <a:pt x="100" y="0"/>
                    </a:lnTo>
                    <a:cubicBezTo>
                      <a:pt x="110" y="8"/>
                      <a:pt x="115" y="17"/>
                      <a:pt x="116" y="27"/>
                    </a:cubicBezTo>
                    <a:cubicBezTo>
                      <a:pt x="112" y="51"/>
                      <a:pt x="90" y="64"/>
                      <a:pt x="51" y="66"/>
                    </a:cubicBezTo>
                    <a:cubicBezTo>
                      <a:pt x="29" y="64"/>
                      <a:pt x="12" y="58"/>
                      <a:pt x="0" y="48"/>
                    </a:cubicBezTo>
                    <a:close/>
                  </a:path>
                </a:pathLst>
              </a:custGeom>
              <a:solidFill>
                <a:srgbClr val="F2F2F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29" name="Freeform 749"/>
              <p:cNvSpPr>
                <a:spLocks/>
              </p:cNvSpPr>
              <p:nvPr/>
            </p:nvSpPr>
            <p:spPr bwMode="auto">
              <a:xfrm>
                <a:off x="4416" y="1070"/>
                <a:ext cx="8" cy="44"/>
              </a:xfrm>
              <a:custGeom>
                <a:avLst/>
                <a:gdLst/>
                <a:ahLst/>
                <a:cxnLst>
                  <a:cxn ang="0">
                    <a:pos x="30" y="151"/>
                  </a:cxn>
                  <a:cxn ang="0">
                    <a:pos x="2" y="136"/>
                  </a:cxn>
                  <a:cxn ang="0">
                    <a:pos x="6" y="81"/>
                  </a:cxn>
                  <a:cxn ang="0">
                    <a:pos x="0" y="1"/>
                  </a:cxn>
                  <a:cxn ang="0">
                    <a:pos x="14" y="15"/>
                  </a:cxn>
                  <a:cxn ang="0">
                    <a:pos x="27" y="68"/>
                  </a:cxn>
                  <a:cxn ang="0">
                    <a:pos x="30" y="151"/>
                  </a:cxn>
                </a:cxnLst>
                <a:rect l="0" t="0" r="r" b="b"/>
                <a:pathLst>
                  <a:path w="30" h="151">
                    <a:moveTo>
                      <a:pt x="30" y="151"/>
                    </a:moveTo>
                    <a:lnTo>
                      <a:pt x="2" y="136"/>
                    </a:lnTo>
                    <a:cubicBezTo>
                      <a:pt x="2" y="132"/>
                      <a:pt x="4" y="114"/>
                      <a:pt x="6" y="81"/>
                    </a:cubicBezTo>
                    <a:cubicBezTo>
                      <a:pt x="8" y="47"/>
                      <a:pt x="6" y="21"/>
                      <a:pt x="0" y="1"/>
                    </a:cubicBezTo>
                    <a:cubicBezTo>
                      <a:pt x="1" y="0"/>
                      <a:pt x="6" y="6"/>
                      <a:pt x="14" y="15"/>
                    </a:cubicBezTo>
                    <a:cubicBezTo>
                      <a:pt x="22" y="25"/>
                      <a:pt x="27" y="42"/>
                      <a:pt x="27" y="68"/>
                    </a:cubicBezTo>
                    <a:lnTo>
                      <a:pt x="30" y="151"/>
                    </a:lnTo>
                    <a:close/>
                  </a:path>
                </a:pathLst>
              </a:custGeom>
              <a:solidFill>
                <a:srgbClr val="B8C9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0" name="Freeform 750"/>
              <p:cNvSpPr>
                <a:spLocks/>
              </p:cNvSpPr>
              <p:nvPr/>
            </p:nvSpPr>
            <p:spPr bwMode="auto">
              <a:xfrm>
                <a:off x="4175" y="762"/>
                <a:ext cx="211" cy="288"/>
              </a:xfrm>
              <a:custGeom>
                <a:avLst/>
                <a:gdLst/>
                <a:ahLst/>
                <a:cxnLst>
                  <a:cxn ang="0">
                    <a:pos x="0" y="269"/>
                  </a:cxn>
                  <a:cxn ang="0">
                    <a:pos x="6" y="82"/>
                  </a:cxn>
                  <a:cxn ang="0">
                    <a:pos x="26" y="10"/>
                  </a:cxn>
                  <a:cxn ang="0">
                    <a:pos x="120" y="50"/>
                  </a:cxn>
                  <a:cxn ang="0">
                    <a:pos x="358" y="187"/>
                  </a:cxn>
                  <a:cxn ang="0">
                    <a:pos x="596" y="334"/>
                  </a:cxn>
                  <a:cxn ang="0">
                    <a:pos x="690" y="407"/>
                  </a:cxn>
                  <a:cxn ang="0">
                    <a:pos x="710" y="497"/>
                  </a:cxn>
                  <a:cxn ang="0">
                    <a:pos x="716" y="700"/>
                  </a:cxn>
                  <a:cxn ang="0">
                    <a:pos x="710" y="895"/>
                  </a:cxn>
                  <a:cxn ang="0">
                    <a:pos x="690" y="962"/>
                  </a:cxn>
                  <a:cxn ang="0">
                    <a:pos x="596" y="919"/>
                  </a:cxn>
                  <a:cxn ang="0">
                    <a:pos x="358" y="775"/>
                  </a:cxn>
                  <a:cxn ang="0">
                    <a:pos x="120" y="621"/>
                  </a:cxn>
                  <a:cxn ang="0">
                    <a:pos x="26" y="547"/>
                  </a:cxn>
                  <a:cxn ang="0">
                    <a:pos x="6" y="461"/>
                  </a:cxn>
                  <a:cxn ang="0">
                    <a:pos x="0" y="269"/>
                  </a:cxn>
                </a:cxnLst>
                <a:rect l="0" t="0" r="r" b="b"/>
                <a:pathLst>
                  <a:path w="716" h="972">
                    <a:moveTo>
                      <a:pt x="0" y="269"/>
                    </a:moveTo>
                    <a:cubicBezTo>
                      <a:pt x="0" y="197"/>
                      <a:pt x="2" y="134"/>
                      <a:pt x="6" y="82"/>
                    </a:cubicBezTo>
                    <a:cubicBezTo>
                      <a:pt x="11" y="30"/>
                      <a:pt x="17" y="6"/>
                      <a:pt x="26" y="10"/>
                    </a:cubicBezTo>
                    <a:cubicBezTo>
                      <a:pt x="21" y="0"/>
                      <a:pt x="53" y="13"/>
                      <a:pt x="120" y="50"/>
                    </a:cubicBezTo>
                    <a:cubicBezTo>
                      <a:pt x="187" y="86"/>
                      <a:pt x="267" y="132"/>
                      <a:pt x="358" y="187"/>
                    </a:cubicBezTo>
                    <a:cubicBezTo>
                      <a:pt x="449" y="241"/>
                      <a:pt x="529" y="290"/>
                      <a:pt x="596" y="334"/>
                    </a:cubicBezTo>
                    <a:cubicBezTo>
                      <a:pt x="664" y="378"/>
                      <a:pt x="695" y="402"/>
                      <a:pt x="690" y="407"/>
                    </a:cubicBezTo>
                    <a:cubicBezTo>
                      <a:pt x="699" y="408"/>
                      <a:pt x="705" y="438"/>
                      <a:pt x="710" y="497"/>
                    </a:cubicBezTo>
                    <a:cubicBezTo>
                      <a:pt x="714" y="556"/>
                      <a:pt x="716" y="623"/>
                      <a:pt x="716" y="700"/>
                    </a:cubicBezTo>
                    <a:cubicBezTo>
                      <a:pt x="716" y="776"/>
                      <a:pt x="714" y="841"/>
                      <a:pt x="710" y="895"/>
                    </a:cubicBezTo>
                    <a:cubicBezTo>
                      <a:pt x="705" y="949"/>
                      <a:pt x="699" y="971"/>
                      <a:pt x="690" y="962"/>
                    </a:cubicBezTo>
                    <a:cubicBezTo>
                      <a:pt x="695" y="972"/>
                      <a:pt x="664" y="958"/>
                      <a:pt x="596" y="919"/>
                    </a:cubicBezTo>
                    <a:cubicBezTo>
                      <a:pt x="529" y="880"/>
                      <a:pt x="449" y="832"/>
                      <a:pt x="358" y="775"/>
                    </a:cubicBezTo>
                    <a:cubicBezTo>
                      <a:pt x="267" y="719"/>
                      <a:pt x="187" y="667"/>
                      <a:pt x="120" y="621"/>
                    </a:cubicBezTo>
                    <a:cubicBezTo>
                      <a:pt x="53" y="576"/>
                      <a:pt x="21" y="551"/>
                      <a:pt x="26" y="547"/>
                    </a:cubicBezTo>
                    <a:cubicBezTo>
                      <a:pt x="17" y="545"/>
                      <a:pt x="11" y="517"/>
                      <a:pt x="6" y="461"/>
                    </a:cubicBezTo>
                    <a:cubicBezTo>
                      <a:pt x="2" y="406"/>
                      <a:pt x="0" y="342"/>
                      <a:pt x="0" y="269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1" name="Freeform 751"/>
              <p:cNvSpPr>
                <a:spLocks/>
              </p:cNvSpPr>
              <p:nvPr/>
            </p:nvSpPr>
            <p:spPr bwMode="auto">
              <a:xfrm>
                <a:off x="4161" y="939"/>
                <a:ext cx="223" cy="178"/>
              </a:xfrm>
              <a:custGeom>
                <a:avLst/>
                <a:gdLst/>
                <a:ahLst/>
                <a:cxnLst>
                  <a:cxn ang="0">
                    <a:pos x="126" y="221"/>
                  </a:cxn>
                  <a:cxn ang="0">
                    <a:pos x="28" y="155"/>
                  </a:cxn>
                  <a:cxn ang="0">
                    <a:pos x="1" y="70"/>
                  </a:cxn>
                  <a:cxn ang="0">
                    <a:pos x="29" y="5"/>
                  </a:cxn>
                  <a:cxn ang="0">
                    <a:pos x="128" y="64"/>
                  </a:cxn>
                  <a:cxn ang="0">
                    <a:pos x="379" y="223"/>
                  </a:cxn>
                  <a:cxn ang="0">
                    <a:pos x="629" y="384"/>
                  </a:cxn>
                  <a:cxn ang="0">
                    <a:pos x="728" y="452"/>
                  </a:cxn>
                  <a:cxn ang="0">
                    <a:pos x="752" y="502"/>
                  </a:cxn>
                  <a:cxn ang="0">
                    <a:pos x="751" y="573"/>
                  </a:cxn>
                  <a:cxn ang="0">
                    <a:pos x="727" y="591"/>
                  </a:cxn>
                  <a:cxn ang="0">
                    <a:pos x="628" y="534"/>
                  </a:cxn>
                  <a:cxn ang="0">
                    <a:pos x="377" y="379"/>
                  </a:cxn>
                  <a:cxn ang="0">
                    <a:pos x="126" y="221"/>
                  </a:cxn>
                </a:cxnLst>
                <a:rect l="0" t="0" r="r" b="b"/>
                <a:pathLst>
                  <a:path w="756" h="600">
                    <a:moveTo>
                      <a:pt x="126" y="221"/>
                    </a:moveTo>
                    <a:cubicBezTo>
                      <a:pt x="55" y="176"/>
                      <a:pt x="23" y="154"/>
                      <a:pt x="28" y="155"/>
                    </a:cubicBezTo>
                    <a:cubicBezTo>
                      <a:pt x="9" y="141"/>
                      <a:pt x="0" y="113"/>
                      <a:pt x="1" y="70"/>
                    </a:cubicBezTo>
                    <a:cubicBezTo>
                      <a:pt x="1" y="27"/>
                      <a:pt x="10" y="6"/>
                      <a:pt x="29" y="5"/>
                    </a:cubicBezTo>
                    <a:cubicBezTo>
                      <a:pt x="24" y="0"/>
                      <a:pt x="57" y="20"/>
                      <a:pt x="128" y="64"/>
                    </a:cubicBezTo>
                    <a:cubicBezTo>
                      <a:pt x="199" y="108"/>
                      <a:pt x="283" y="161"/>
                      <a:pt x="379" y="223"/>
                    </a:cubicBezTo>
                    <a:cubicBezTo>
                      <a:pt x="475" y="285"/>
                      <a:pt x="558" y="338"/>
                      <a:pt x="629" y="384"/>
                    </a:cubicBezTo>
                    <a:cubicBezTo>
                      <a:pt x="700" y="431"/>
                      <a:pt x="733" y="453"/>
                      <a:pt x="728" y="452"/>
                    </a:cubicBezTo>
                    <a:cubicBezTo>
                      <a:pt x="740" y="459"/>
                      <a:pt x="748" y="476"/>
                      <a:pt x="752" y="502"/>
                    </a:cubicBezTo>
                    <a:cubicBezTo>
                      <a:pt x="756" y="528"/>
                      <a:pt x="756" y="552"/>
                      <a:pt x="751" y="573"/>
                    </a:cubicBezTo>
                    <a:cubicBezTo>
                      <a:pt x="747" y="593"/>
                      <a:pt x="739" y="600"/>
                      <a:pt x="727" y="591"/>
                    </a:cubicBezTo>
                    <a:cubicBezTo>
                      <a:pt x="732" y="597"/>
                      <a:pt x="699" y="578"/>
                      <a:pt x="628" y="534"/>
                    </a:cubicBezTo>
                    <a:cubicBezTo>
                      <a:pt x="557" y="491"/>
                      <a:pt x="473" y="439"/>
                      <a:pt x="377" y="379"/>
                    </a:cubicBezTo>
                    <a:cubicBezTo>
                      <a:pt x="281" y="319"/>
                      <a:pt x="197" y="266"/>
                      <a:pt x="126" y="221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2" name="Freeform 752"/>
              <p:cNvSpPr>
                <a:spLocks/>
              </p:cNvSpPr>
              <p:nvPr/>
            </p:nvSpPr>
            <p:spPr bwMode="auto">
              <a:xfrm>
                <a:off x="4447" y="1020"/>
                <a:ext cx="21" cy="76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4" y="29"/>
                  </a:cxn>
                  <a:cxn ang="0">
                    <a:pos x="72" y="87"/>
                  </a:cxn>
                  <a:cxn ang="0">
                    <a:pos x="73" y="223"/>
                  </a:cxn>
                  <a:cxn ang="0">
                    <a:pos x="0" y="258"/>
                  </a:cxn>
                </a:cxnLst>
                <a:rect l="0" t="0" r="r" b="b"/>
                <a:pathLst>
                  <a:path w="73" h="258">
                    <a:moveTo>
                      <a:pt x="13" y="0"/>
                    </a:moveTo>
                    <a:lnTo>
                      <a:pt x="14" y="29"/>
                    </a:lnTo>
                    <a:lnTo>
                      <a:pt x="72" y="87"/>
                    </a:lnTo>
                    <a:lnTo>
                      <a:pt x="73" y="223"/>
                    </a:lnTo>
                    <a:lnTo>
                      <a:pt x="0" y="258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3" name="Freeform 753"/>
              <p:cNvSpPr>
                <a:spLocks/>
              </p:cNvSpPr>
              <p:nvPr/>
            </p:nvSpPr>
            <p:spPr bwMode="auto">
              <a:xfrm>
                <a:off x="4336" y="1089"/>
                <a:ext cx="82" cy="30"/>
              </a:xfrm>
              <a:custGeom>
                <a:avLst/>
                <a:gdLst/>
                <a:ahLst/>
                <a:cxnLst>
                  <a:cxn ang="0">
                    <a:pos x="281" y="69"/>
                  </a:cxn>
                  <a:cxn ang="0">
                    <a:pos x="217" y="99"/>
                  </a:cxn>
                  <a:cxn ang="0">
                    <a:pos x="154" y="99"/>
                  </a:cxn>
                  <a:cxn ang="0">
                    <a:pos x="0" y="0"/>
                  </a:cxn>
                </a:cxnLst>
                <a:rect l="0" t="0" r="r" b="b"/>
                <a:pathLst>
                  <a:path w="281" h="99">
                    <a:moveTo>
                      <a:pt x="281" y="69"/>
                    </a:moveTo>
                    <a:lnTo>
                      <a:pt x="217" y="99"/>
                    </a:lnTo>
                    <a:lnTo>
                      <a:pt x="154" y="99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4" name="Line 754"/>
              <p:cNvSpPr>
                <a:spLocks noChangeShapeType="1"/>
              </p:cNvSpPr>
              <p:nvPr/>
            </p:nvSpPr>
            <p:spPr bwMode="auto">
              <a:xfrm flipH="1" flipV="1">
                <a:off x="4222" y="1017"/>
                <a:ext cx="86" cy="5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5" name="Freeform 755"/>
              <p:cNvSpPr>
                <a:spLocks/>
              </p:cNvSpPr>
              <p:nvPr/>
            </p:nvSpPr>
            <p:spPr bwMode="auto">
              <a:xfrm>
                <a:off x="4171" y="924"/>
                <a:ext cx="24" cy="76"/>
              </a:xfrm>
              <a:custGeom>
                <a:avLst/>
                <a:gdLst/>
                <a:ahLst/>
                <a:cxnLst>
                  <a:cxn ang="0">
                    <a:pos x="86" y="257"/>
                  </a:cxn>
                  <a:cxn ang="0">
                    <a:pos x="1" y="202"/>
                  </a:cxn>
                  <a:cxn ang="0">
                    <a:pos x="0" y="86"/>
                  </a:cxn>
                  <a:cxn ang="0">
                    <a:pos x="58" y="28"/>
                  </a:cxn>
                  <a:cxn ang="0">
                    <a:pos x="58" y="0"/>
                  </a:cxn>
                </a:cxnLst>
                <a:rect l="0" t="0" r="r" b="b"/>
                <a:pathLst>
                  <a:path w="86" h="257">
                    <a:moveTo>
                      <a:pt x="86" y="257"/>
                    </a:moveTo>
                    <a:lnTo>
                      <a:pt x="1" y="202"/>
                    </a:lnTo>
                    <a:lnTo>
                      <a:pt x="0" y="86"/>
                    </a:lnTo>
                    <a:lnTo>
                      <a:pt x="58" y="28"/>
                    </a:lnTo>
                    <a:lnTo>
                      <a:pt x="58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6" name="Freeform 756"/>
              <p:cNvSpPr>
                <a:spLocks/>
              </p:cNvSpPr>
              <p:nvPr/>
            </p:nvSpPr>
            <p:spPr bwMode="auto">
              <a:xfrm>
                <a:off x="4185" y="730"/>
                <a:ext cx="265" cy="290"/>
              </a:xfrm>
              <a:custGeom>
                <a:avLst/>
                <a:gdLst/>
                <a:ahLst/>
                <a:cxnLst>
                  <a:cxn ang="0">
                    <a:pos x="901" y="981"/>
                  </a:cxn>
                  <a:cxn ang="0">
                    <a:pos x="898" y="488"/>
                  </a:cxn>
                  <a:cxn ang="0">
                    <a:pos x="867" y="397"/>
                  </a:cxn>
                  <a:cxn ang="0">
                    <a:pos x="835" y="375"/>
                  </a:cxn>
                  <a:cxn ang="0">
                    <a:pos x="253" y="24"/>
                  </a:cxn>
                  <a:cxn ang="0">
                    <a:pos x="171" y="4"/>
                  </a:cxn>
                  <a:cxn ang="0">
                    <a:pos x="138" y="14"/>
                  </a:cxn>
                  <a:cxn ang="0">
                    <a:pos x="56" y="57"/>
                  </a:cxn>
                  <a:cxn ang="0">
                    <a:pos x="5" y="124"/>
                  </a:cxn>
                  <a:cxn ang="0">
                    <a:pos x="2" y="166"/>
                  </a:cxn>
                  <a:cxn ang="0">
                    <a:pos x="6" y="664"/>
                  </a:cxn>
                </a:cxnLst>
                <a:rect l="0" t="0" r="r" b="b"/>
                <a:pathLst>
                  <a:path w="901" h="981">
                    <a:moveTo>
                      <a:pt x="901" y="981"/>
                    </a:moveTo>
                    <a:lnTo>
                      <a:pt x="898" y="488"/>
                    </a:lnTo>
                    <a:cubicBezTo>
                      <a:pt x="896" y="443"/>
                      <a:pt x="885" y="413"/>
                      <a:pt x="867" y="397"/>
                    </a:cubicBezTo>
                    <a:cubicBezTo>
                      <a:pt x="849" y="381"/>
                      <a:pt x="838" y="374"/>
                      <a:pt x="835" y="375"/>
                    </a:cubicBezTo>
                    <a:lnTo>
                      <a:pt x="253" y="24"/>
                    </a:lnTo>
                    <a:cubicBezTo>
                      <a:pt x="219" y="6"/>
                      <a:pt x="191" y="0"/>
                      <a:pt x="171" y="4"/>
                    </a:cubicBezTo>
                    <a:cubicBezTo>
                      <a:pt x="149" y="9"/>
                      <a:pt x="139" y="12"/>
                      <a:pt x="138" y="14"/>
                    </a:cubicBezTo>
                    <a:lnTo>
                      <a:pt x="56" y="57"/>
                    </a:lnTo>
                    <a:cubicBezTo>
                      <a:pt x="26" y="77"/>
                      <a:pt x="8" y="99"/>
                      <a:pt x="5" y="124"/>
                    </a:cubicBezTo>
                    <a:cubicBezTo>
                      <a:pt x="1" y="150"/>
                      <a:pt x="0" y="164"/>
                      <a:pt x="2" y="166"/>
                    </a:cubicBezTo>
                    <a:lnTo>
                      <a:pt x="6" y="664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7" name="Freeform 757"/>
              <p:cNvSpPr>
                <a:spLocks/>
              </p:cNvSpPr>
              <p:nvPr/>
            </p:nvSpPr>
            <p:spPr bwMode="auto">
              <a:xfrm>
                <a:off x="4190" y="1000"/>
                <a:ext cx="32" cy="21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11" y="59"/>
                  </a:cxn>
                  <a:cxn ang="0">
                    <a:pos x="64" y="70"/>
                  </a:cxn>
                  <a:cxn ang="0">
                    <a:pos x="0" y="28"/>
                  </a:cxn>
                  <a:cxn ang="0">
                    <a:pos x="20" y="0"/>
                  </a:cxn>
                </a:cxnLst>
                <a:rect l="0" t="0" r="r" b="b"/>
                <a:pathLst>
                  <a:path w="111" h="71">
                    <a:moveTo>
                      <a:pt x="20" y="0"/>
                    </a:moveTo>
                    <a:lnTo>
                      <a:pt x="111" y="59"/>
                    </a:lnTo>
                    <a:cubicBezTo>
                      <a:pt x="99" y="67"/>
                      <a:pt x="83" y="71"/>
                      <a:pt x="64" y="70"/>
                    </a:cubicBezTo>
                    <a:cubicBezTo>
                      <a:pt x="24" y="67"/>
                      <a:pt x="3" y="53"/>
                      <a:pt x="0" y="28"/>
                    </a:cubicBezTo>
                    <a:cubicBezTo>
                      <a:pt x="1" y="17"/>
                      <a:pt x="7" y="8"/>
                      <a:pt x="20" y="0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8" name="Freeform 758"/>
              <p:cNvSpPr>
                <a:spLocks/>
              </p:cNvSpPr>
              <p:nvPr/>
            </p:nvSpPr>
            <p:spPr bwMode="auto">
              <a:xfrm>
                <a:off x="4190" y="1000"/>
                <a:ext cx="32" cy="21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28"/>
                  </a:cxn>
                  <a:cxn ang="0">
                    <a:pos x="64" y="70"/>
                  </a:cxn>
                  <a:cxn ang="0">
                    <a:pos x="111" y="59"/>
                  </a:cxn>
                </a:cxnLst>
                <a:rect l="0" t="0" r="r" b="b"/>
                <a:pathLst>
                  <a:path w="111" h="71">
                    <a:moveTo>
                      <a:pt x="20" y="0"/>
                    </a:moveTo>
                    <a:cubicBezTo>
                      <a:pt x="7" y="8"/>
                      <a:pt x="1" y="17"/>
                      <a:pt x="0" y="28"/>
                    </a:cubicBezTo>
                    <a:cubicBezTo>
                      <a:pt x="3" y="53"/>
                      <a:pt x="24" y="67"/>
                      <a:pt x="64" y="70"/>
                    </a:cubicBezTo>
                    <a:cubicBezTo>
                      <a:pt x="83" y="71"/>
                      <a:pt x="99" y="67"/>
                      <a:pt x="111" y="59"/>
                    </a:cubicBez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39" name="Freeform 759"/>
              <p:cNvSpPr>
                <a:spLocks/>
              </p:cNvSpPr>
              <p:nvPr/>
            </p:nvSpPr>
            <p:spPr bwMode="auto">
              <a:xfrm>
                <a:off x="4307" y="1072"/>
                <a:ext cx="3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3" y="2"/>
                      <a:pt x="1" y="3"/>
                      <a:pt x="0" y="4"/>
                    </a:cubicBez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40" name="Freeform 760"/>
              <p:cNvSpPr>
                <a:spLocks/>
              </p:cNvSpPr>
              <p:nvPr/>
            </p:nvSpPr>
            <p:spPr bwMode="auto">
              <a:xfrm>
                <a:off x="4303" y="1074"/>
                <a:ext cx="33" cy="2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11" y="57"/>
                  </a:cxn>
                  <a:cxn ang="0">
                    <a:pos x="64" y="68"/>
                  </a:cxn>
                  <a:cxn ang="0">
                    <a:pos x="0" y="27"/>
                  </a:cxn>
                  <a:cxn ang="0">
                    <a:pos x="17" y="0"/>
                  </a:cxn>
                </a:cxnLst>
                <a:rect l="0" t="0" r="r" b="b"/>
                <a:pathLst>
                  <a:path w="111" h="69">
                    <a:moveTo>
                      <a:pt x="17" y="0"/>
                    </a:moveTo>
                    <a:lnTo>
                      <a:pt x="111" y="57"/>
                    </a:lnTo>
                    <a:cubicBezTo>
                      <a:pt x="99" y="66"/>
                      <a:pt x="83" y="69"/>
                      <a:pt x="64" y="68"/>
                    </a:cubicBezTo>
                    <a:cubicBezTo>
                      <a:pt x="24" y="65"/>
                      <a:pt x="3" y="51"/>
                      <a:pt x="0" y="27"/>
                    </a:cubicBezTo>
                    <a:cubicBezTo>
                      <a:pt x="2" y="16"/>
                      <a:pt x="7" y="8"/>
                      <a:pt x="17" y="0"/>
                    </a:cubicBezTo>
                    <a:close/>
                  </a:path>
                </a:pathLst>
              </a:custGeom>
              <a:solidFill>
                <a:srgbClr val="B8C9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41" name="Freeform 761"/>
              <p:cNvSpPr>
                <a:spLocks/>
              </p:cNvSpPr>
              <p:nvPr/>
            </p:nvSpPr>
            <p:spPr bwMode="auto">
              <a:xfrm>
                <a:off x="4303" y="1074"/>
                <a:ext cx="33" cy="2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27"/>
                  </a:cxn>
                  <a:cxn ang="0">
                    <a:pos x="64" y="68"/>
                  </a:cxn>
                  <a:cxn ang="0">
                    <a:pos x="111" y="57"/>
                  </a:cxn>
                </a:cxnLst>
                <a:rect l="0" t="0" r="r" b="b"/>
                <a:pathLst>
                  <a:path w="111" h="69">
                    <a:moveTo>
                      <a:pt x="17" y="0"/>
                    </a:moveTo>
                    <a:cubicBezTo>
                      <a:pt x="7" y="8"/>
                      <a:pt x="2" y="16"/>
                      <a:pt x="0" y="27"/>
                    </a:cubicBezTo>
                    <a:cubicBezTo>
                      <a:pt x="3" y="51"/>
                      <a:pt x="24" y="65"/>
                      <a:pt x="64" y="68"/>
                    </a:cubicBezTo>
                    <a:cubicBezTo>
                      <a:pt x="83" y="69"/>
                      <a:pt x="99" y="66"/>
                      <a:pt x="111" y="57"/>
                    </a:cubicBez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1242" name="Freeform 762"/>
              <p:cNvSpPr>
                <a:spLocks/>
              </p:cNvSpPr>
              <p:nvPr/>
            </p:nvSpPr>
            <p:spPr bwMode="auto">
              <a:xfrm>
                <a:off x="4418" y="1096"/>
                <a:ext cx="33" cy="1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52" y="66"/>
                  </a:cxn>
                  <a:cxn ang="0">
                    <a:pos x="117" y="27"/>
                  </a:cxn>
                  <a:cxn ang="0">
                    <a:pos x="101" y="0"/>
                  </a:cxn>
                </a:cxnLst>
                <a:rect l="0" t="0" r="r" b="b"/>
                <a:pathLst>
                  <a:path w="117" h="66">
                    <a:moveTo>
                      <a:pt x="0" y="48"/>
                    </a:moveTo>
                    <a:cubicBezTo>
                      <a:pt x="13" y="59"/>
                      <a:pt x="30" y="65"/>
                      <a:pt x="52" y="66"/>
                    </a:cubicBezTo>
                    <a:cubicBezTo>
                      <a:pt x="91" y="65"/>
                      <a:pt x="112" y="52"/>
                      <a:pt x="117" y="27"/>
                    </a:cubicBezTo>
                    <a:cubicBezTo>
                      <a:pt x="116" y="17"/>
                      <a:pt x="110" y="8"/>
                      <a:pt x="101" y="0"/>
                    </a:cubicBez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</p:grpSp>
      <p:sp>
        <p:nvSpPr>
          <p:cNvPr id="76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r>
              <a:rPr lang="cs-CZ" dirty="0" err="1" smtClean="0"/>
              <a:t>WiMAX</a:t>
            </a:r>
            <a:r>
              <a:rPr lang="cs-CZ" dirty="0" smtClean="0"/>
              <a:t> systém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Projekt člověk a globální komunikace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Mezioborový projekt (AI + ME) </a:t>
            </a:r>
          </a:p>
          <a:p>
            <a:r>
              <a:rPr lang="cs-CZ" dirty="0" smtClean="0"/>
              <a:t>Nové technologie a standardy </a:t>
            </a:r>
          </a:p>
          <a:p>
            <a:r>
              <a:rPr lang="cs-CZ" dirty="0" smtClean="0"/>
              <a:t>Týmová spolupráce </a:t>
            </a:r>
          </a:p>
          <a:p>
            <a:r>
              <a:rPr lang="cs-CZ" dirty="0" smtClean="0"/>
              <a:t>Individuální přístup vedoucích </a:t>
            </a:r>
          </a:p>
          <a:p>
            <a:r>
              <a:rPr lang="cs-CZ" dirty="0" smtClean="0"/>
              <a:t>Možnost seberealizace </a:t>
            </a:r>
          </a:p>
          <a:p>
            <a:r>
              <a:rPr lang="cs-CZ" dirty="0" smtClean="0"/>
              <a:t>Spolupráce s komerčním sektorem</a:t>
            </a:r>
          </a:p>
          <a:p>
            <a:r>
              <a:rPr lang="cs-CZ" dirty="0" smtClean="0"/>
              <a:t>Studentské závěrečné práce s reálným základem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335</TotalTime>
  <Words>236</Words>
  <Application>Microsoft Office PowerPoint</Application>
  <PresentationFormat>Předvádění na obrazovce (4:3)</PresentationFormat>
  <Paragraphs>58</Paragraphs>
  <Slides>10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Medián</vt:lpstr>
      <vt:lpstr>Člověk a globální komunikace</vt:lpstr>
      <vt:lpstr>Personální zajištění projektu</vt:lpstr>
      <vt:lpstr>Laboratoř telematických systémů</vt:lpstr>
      <vt:lpstr>Řešené projekty</vt:lpstr>
      <vt:lpstr>Obsah řešených projektů</vt:lpstr>
      <vt:lpstr>Obsah řešených projektů</vt:lpstr>
      <vt:lpstr>Laboratoř telematických systémů</vt:lpstr>
      <vt:lpstr>Laboratoř telematických systémů</vt:lpstr>
      <vt:lpstr>Laboratoř telematických systémů</vt:lpstr>
      <vt:lpstr>Projekt člověk a globální komunikace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Člověk a globální komunikace</dc:title>
  <dc:creator>User</dc:creator>
  <cp:lastModifiedBy>User</cp:lastModifiedBy>
  <cp:revision>23</cp:revision>
  <dcterms:created xsi:type="dcterms:W3CDTF">2009-03-03T13:17:42Z</dcterms:created>
  <dcterms:modified xsi:type="dcterms:W3CDTF">2009-03-04T12:08:13Z</dcterms:modified>
</cp:coreProperties>
</file>