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Variabilní náklady, příjmy, zisk, rozpočet společnosti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cs-CZ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Variabilní náklady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Лист1!$A$2:$A$10</c:f>
              <c:numCache>
                <c:formatCode>General</c:formatCode>
                <c:ptCount val="9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</c:numCache>
            </c:numRef>
          </c:xVal>
          <c:yVal>
            <c:numRef>
              <c:f>Лист1!$B$2:$B$10</c:f>
              <c:numCache>
                <c:formatCode>General</c:formatCode>
                <c:ptCount val="9"/>
                <c:pt idx="0">
                  <c:v>0</c:v>
                </c:pt>
                <c:pt idx="1">
                  <c:v>741000</c:v>
                </c:pt>
                <c:pt idx="2">
                  <c:v>741000</c:v>
                </c:pt>
                <c:pt idx="3">
                  <c:v>941000</c:v>
                </c:pt>
                <c:pt idx="4">
                  <c:v>741000</c:v>
                </c:pt>
                <c:pt idx="5">
                  <c:v>651000</c:v>
                </c:pt>
                <c:pt idx="6">
                  <c:v>693000</c:v>
                </c:pt>
                <c:pt idx="7">
                  <c:v>693000</c:v>
                </c:pt>
                <c:pt idx="8">
                  <c:v>693000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Příjmy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Лист1!$A$2:$A$10</c:f>
              <c:numCache>
                <c:formatCode>General</c:formatCode>
                <c:ptCount val="9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</c:numCache>
            </c:numRef>
          </c:xVal>
          <c:yVal>
            <c:numRef>
              <c:f>Лист1!$C$2:$C$10</c:f>
              <c:numCache>
                <c:formatCode>General</c:formatCode>
                <c:ptCount val="9"/>
                <c:pt idx="0">
                  <c:v>0</c:v>
                </c:pt>
                <c:pt idx="1">
                  <c:v>780000</c:v>
                </c:pt>
                <c:pt idx="2">
                  <c:v>780000</c:v>
                </c:pt>
                <c:pt idx="3">
                  <c:v>780000</c:v>
                </c:pt>
                <c:pt idx="4">
                  <c:v>780000</c:v>
                </c:pt>
                <c:pt idx="5">
                  <c:v>780000</c:v>
                </c:pt>
                <c:pt idx="6">
                  <c:v>780000</c:v>
                </c:pt>
                <c:pt idx="7">
                  <c:v>780000</c:v>
                </c:pt>
                <c:pt idx="8">
                  <c:v>780000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Zisk</c:v>
                </c:pt>
              </c:strCache>
            </c:strRef>
          </c:tx>
          <c:spPr>
            <a:ln w="19050" cap="rnd">
              <a:solidFill>
                <a:schemeClr val="accent3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3">
                    <a:alpha val="60000"/>
                  </a:schemeClr>
                </a:solidFill>
              </a:ln>
              <a:effectLst/>
            </c:spPr>
          </c:marker>
          <c:xVal>
            <c:numRef>
              <c:f>Лист1!$A$2:$A$10</c:f>
              <c:numCache>
                <c:formatCode>General</c:formatCode>
                <c:ptCount val="9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</c:numCache>
            </c:numRef>
          </c:xVal>
          <c:yVal>
            <c:numRef>
              <c:f>Лист1!$D$2:$D$10</c:f>
              <c:numCache>
                <c:formatCode>General</c:formatCode>
                <c:ptCount val="9"/>
                <c:pt idx="0">
                  <c:v>209000</c:v>
                </c:pt>
                <c:pt idx="1">
                  <c:v>39000</c:v>
                </c:pt>
                <c:pt idx="2">
                  <c:v>39000</c:v>
                </c:pt>
                <c:pt idx="3">
                  <c:v>39000</c:v>
                </c:pt>
                <c:pt idx="4">
                  <c:v>39000</c:v>
                </c:pt>
                <c:pt idx="5">
                  <c:v>129000</c:v>
                </c:pt>
                <c:pt idx="6">
                  <c:v>87000</c:v>
                </c:pt>
                <c:pt idx="7">
                  <c:v>87000</c:v>
                </c:pt>
                <c:pt idx="8">
                  <c:v>87000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Rozpočet</c:v>
                </c:pt>
              </c:strCache>
            </c:strRef>
          </c:tx>
          <c:spPr>
            <a:ln w="19050" cap="rnd">
              <a:solidFill>
                <a:schemeClr val="accent4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4">
                    <a:alpha val="60000"/>
                  </a:schemeClr>
                </a:solidFill>
              </a:ln>
              <a:effectLst/>
            </c:spPr>
          </c:marker>
          <c:xVal>
            <c:numRef>
              <c:f>Лист1!$A$2:$A$10</c:f>
              <c:numCache>
                <c:formatCode>General</c:formatCode>
                <c:ptCount val="9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</c:numCache>
            </c:numRef>
          </c:xVal>
          <c:yVal>
            <c:numRef>
              <c:f>Лист1!$E$2:$E$10</c:f>
              <c:numCache>
                <c:formatCode>General</c:formatCode>
                <c:ptCount val="9"/>
                <c:pt idx="0">
                  <c:v>209000</c:v>
                </c:pt>
                <c:pt idx="1">
                  <c:v>248000</c:v>
                </c:pt>
                <c:pt idx="2">
                  <c:v>287000</c:v>
                </c:pt>
                <c:pt idx="3">
                  <c:v>126000</c:v>
                </c:pt>
                <c:pt idx="4">
                  <c:v>165000</c:v>
                </c:pt>
                <c:pt idx="5">
                  <c:v>294000</c:v>
                </c:pt>
                <c:pt idx="6">
                  <c:v>381000</c:v>
                </c:pt>
                <c:pt idx="7">
                  <c:v>468000</c:v>
                </c:pt>
                <c:pt idx="8">
                  <c:v>555000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884408"/>
        <c:axId val="291884016"/>
      </c:scatterChart>
      <c:valAx>
        <c:axId val="291884408"/>
        <c:scaling>
          <c:orientation val="minMax"/>
          <c:max val="4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400"/>
                  <a:t>M</a:t>
                </a:r>
                <a:r>
                  <a:rPr lang="cs-CZ" sz="1400" cap="none"/>
                  <a:t>ěsíce</a:t>
                </a:r>
                <a:r>
                  <a:rPr lang="cs-CZ" sz="1400" baseline="0"/>
                  <a:t> </a:t>
                </a:r>
                <a:r>
                  <a:rPr lang="en-US" sz="1400" baseline="0"/>
                  <a:t>[-]</a:t>
                </a:r>
                <a:endParaRPr lang="ru-RU" sz="1400"/>
              </a:p>
            </c:rich>
          </c:tx>
          <c:layout>
            <c:manualLayout>
              <c:xMode val="edge"/>
              <c:yMode val="edge"/>
              <c:x val="0.51083694701205828"/>
              <c:y val="0.873685549283507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1884016"/>
        <c:crosses val="autoZero"/>
        <c:crossBetween val="midCat"/>
        <c:majorUnit val="6"/>
      </c:valAx>
      <c:valAx>
        <c:axId val="29188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C</a:t>
                </a:r>
                <a:r>
                  <a:rPr lang="en-US" sz="1200" cap="none"/>
                  <a:t>ash</a:t>
                </a:r>
                <a:r>
                  <a:rPr lang="en-US" sz="1200" baseline="0"/>
                  <a:t> f</a:t>
                </a:r>
                <a:r>
                  <a:rPr lang="en-US" sz="1200" cap="none" baseline="0"/>
                  <a:t>low</a:t>
                </a:r>
                <a:r>
                  <a:rPr lang="en-US" sz="1200" baseline="0"/>
                  <a:t> [</a:t>
                </a:r>
                <a:r>
                  <a:rPr lang="cs-CZ" sz="1200" baseline="0"/>
                  <a:t>k</a:t>
                </a:r>
                <a:r>
                  <a:rPr lang="cs-CZ" sz="1200" cap="none" baseline="0"/>
                  <a:t>č</a:t>
                </a:r>
                <a:r>
                  <a:rPr lang="en-US" sz="1200" baseline="0"/>
                  <a:t>]</a:t>
                </a:r>
                <a:endParaRPr lang="ru-RU" sz="1200"/>
              </a:p>
            </c:rich>
          </c:tx>
          <c:layout>
            <c:manualLayout>
              <c:xMode val="edge"/>
              <c:yMode val="edge"/>
              <c:x val="1.8518518518518517E-2"/>
              <c:y val="0.35287057867766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918844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>
        <a:solidFill>
          <a:schemeClr val="tx1">
            <a:lumMod val="15000"/>
            <a:lumOff val="85000"/>
          </a:schemeClr>
        </a:solidFill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>
            <a:alpha val="6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38100">
        <a:solidFill>
          <a:schemeClr val="phClr">
            <a:alpha val="60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>
        <a:solidFill>
          <a:schemeClr val="tx1">
            <a:lumMod val="15000"/>
            <a:lumOff val="85000"/>
          </a:schemeClr>
        </a:solidFill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>
        <a:solidFill>
          <a:schemeClr val="tx1">
            <a:lumMod val="25000"/>
            <a:lumOff val="75000"/>
          </a:schemeClr>
        </a:solidFill>
      </a:ln>
    </cs:spPr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cs-C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567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43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4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593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57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705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77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69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50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7003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558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cs-C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cs-C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EB3FC-20D0-420A-91B0-136477CC587B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7F965-BA47-425A-BEBF-99872CBA0B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56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71528" cy="57764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Společnost E-metro s.r.o. prezentuje   </a:t>
            </a:r>
            <a:endParaRPr lang="cs-C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9" y="1918952"/>
            <a:ext cx="9144000" cy="373809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583" y="1918953"/>
            <a:ext cx="4528655" cy="37715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3" y="1918952"/>
            <a:ext cx="6487670" cy="377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391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518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Čím se zabýváme</a:t>
            </a:r>
            <a:r>
              <a:rPr lang="en-US" dirty="0" smtClean="0"/>
              <a:t>? 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5313"/>
            <a:ext cx="10515600" cy="4721650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Vytvořeni </a:t>
            </a:r>
            <a:r>
              <a:rPr lang="cs-CZ" dirty="0"/>
              <a:t>Wi-Fi síti v pražském </a:t>
            </a:r>
            <a:r>
              <a:rPr lang="cs-CZ" dirty="0" smtClean="0"/>
              <a:t>metru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3600" dirty="0" smtClean="0"/>
              <a:t>Proč</a:t>
            </a:r>
            <a:r>
              <a:rPr lang="en-US" sz="3600" dirty="0" smtClean="0"/>
              <a:t>?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V</a:t>
            </a:r>
            <a:r>
              <a:rPr lang="cs-CZ" sz="3200" dirty="0" err="1" smtClean="0"/>
              <a:t>elmi</a:t>
            </a:r>
            <a:r>
              <a:rPr lang="cs-CZ" sz="3200" dirty="0" smtClean="0"/>
              <a:t> </a:t>
            </a:r>
            <a:r>
              <a:rPr lang="cs-CZ" sz="3200" dirty="0"/>
              <a:t>slabé pokryti mobilního </a:t>
            </a:r>
            <a:r>
              <a:rPr lang="cs-CZ" sz="3200" dirty="0" smtClean="0"/>
              <a:t>internetu</a:t>
            </a:r>
            <a:endParaRPr lang="en-US" sz="3200" dirty="0" smtClean="0"/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N</a:t>
            </a:r>
            <a:r>
              <a:rPr lang="cs-CZ" sz="3200" dirty="0" err="1" smtClean="0"/>
              <a:t>ení</a:t>
            </a:r>
            <a:r>
              <a:rPr lang="cs-CZ" sz="3200" dirty="0" smtClean="0"/>
              <a:t> </a:t>
            </a:r>
            <a:r>
              <a:rPr lang="cs-CZ" sz="3200" dirty="0"/>
              <a:t>žádný poskytovatel </a:t>
            </a:r>
            <a:r>
              <a:rPr lang="cs-CZ" sz="3200" dirty="0" smtClean="0"/>
              <a:t>Wi-Fi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6001617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731"/>
          </a:xfrm>
        </p:spPr>
        <p:txBody>
          <a:bodyPr/>
          <a:lstStyle/>
          <a:p>
            <a:pPr algn="ctr"/>
            <a:r>
              <a:rPr lang="cs-CZ" dirty="0" smtClean="0"/>
              <a:t>Jak vznikl </a:t>
            </a:r>
            <a:r>
              <a:rPr lang="cs-CZ" dirty="0" err="1" smtClean="0"/>
              <a:t>proje</a:t>
            </a:r>
            <a:r>
              <a:rPr lang="en-US" dirty="0" smtClean="0"/>
              <a:t>k</a:t>
            </a:r>
            <a:r>
              <a:rPr lang="cs-CZ" dirty="0" smtClean="0"/>
              <a:t>t</a:t>
            </a:r>
            <a:r>
              <a:rPr lang="en-US" dirty="0" smtClean="0"/>
              <a:t>?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Hlavním důvodem vzniku tohoto projektu je neschopnost komunikace při cestováni </a:t>
            </a:r>
            <a:r>
              <a:rPr lang="cs-CZ" dirty="0" smtClean="0"/>
              <a:t>metrem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60911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/>
              <a:t>Zvýšení pohodlnosti cestování </a:t>
            </a:r>
            <a:endParaRPr lang="cs-CZ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/>
              <a:t>Zvýšeni indukčnosti metra, a tím snížíme provoz jiných druhů MHD a automobilové dopravy v hlavním </a:t>
            </a:r>
            <a:r>
              <a:rPr lang="cs-CZ" dirty="0" smtClean="0"/>
              <a:t>městě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/>
              <a:t>Zvýšeni informovanosti cestujících o dopravních překážkách </a:t>
            </a:r>
            <a:endParaRPr lang="cs-CZ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/>
              <a:t>Popularizace MHD</a:t>
            </a:r>
          </a:p>
        </p:txBody>
      </p:sp>
    </p:spTree>
    <p:extLst>
      <p:ext uri="{BB962C8B-B14F-4D97-AF65-F5344CB8AC3E}">
        <p14:creationId xmlns:p14="http://schemas.microsoft.com/office/powerpoint/2010/main" val="13195941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Drobné nevýhody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/>
              <a:t>Náklady spojené s uskutečněním projektu </a:t>
            </a:r>
            <a:endParaRPr lang="cs-CZ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 smtClean="0"/>
              <a:t>Náročnost údržby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40943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Globální připojeni 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cs-CZ" dirty="0" smtClean="0"/>
              <a:t>Jako poskytovatel internetu byla vybrána společnost UPC, která nabízí</a:t>
            </a:r>
            <a:r>
              <a:rPr lang="en-US" dirty="0" smtClean="0"/>
              <a:t>:</a:t>
            </a:r>
          </a:p>
          <a:p>
            <a:r>
              <a:rPr lang="cs-CZ" dirty="0"/>
              <a:t>Technologie</a:t>
            </a:r>
            <a:r>
              <a:rPr lang="en-US" dirty="0"/>
              <a:t>: IEEE 802.3z Gigabit Ethernet </a:t>
            </a:r>
            <a:endParaRPr lang="cs-CZ" dirty="0"/>
          </a:p>
          <a:p>
            <a:r>
              <a:rPr lang="cs-CZ" dirty="0"/>
              <a:t>Rychlost stahování: 500 </a:t>
            </a:r>
            <a:r>
              <a:rPr lang="cs-CZ" dirty="0" err="1"/>
              <a:t>Mbit</a:t>
            </a:r>
            <a:r>
              <a:rPr lang="cs-CZ" dirty="0"/>
              <a:t>/s</a:t>
            </a:r>
          </a:p>
          <a:p>
            <a:r>
              <a:rPr lang="cs-CZ" dirty="0"/>
              <a:t>Rychlost odesílání:  150 </a:t>
            </a:r>
            <a:r>
              <a:rPr lang="cs-CZ" dirty="0" err="1"/>
              <a:t>Mbit</a:t>
            </a:r>
            <a:r>
              <a:rPr lang="cs-CZ" dirty="0"/>
              <a:t>/s</a:t>
            </a:r>
          </a:p>
          <a:p>
            <a:r>
              <a:rPr lang="cs-CZ" dirty="0"/>
              <a:t>Cena za měsíc</a:t>
            </a:r>
            <a:r>
              <a:rPr lang="en-US" dirty="0"/>
              <a:t>: </a:t>
            </a:r>
            <a:r>
              <a:rPr lang="cs-CZ" dirty="0"/>
              <a:t>30 000 Kč     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75962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Topologie sítě </a:t>
            </a:r>
            <a:endParaRPr lang="cs-CZ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44" y="1169233"/>
            <a:ext cx="8888430" cy="5291528"/>
          </a:xfrm>
        </p:spPr>
      </p:pic>
    </p:spTree>
    <p:extLst>
      <p:ext uri="{BB962C8B-B14F-4D97-AF65-F5344CB8AC3E}">
        <p14:creationId xmlns:p14="http://schemas.microsoft.com/office/powerpoint/2010/main" val="40112204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4166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Koncová zařízení 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4066"/>
            <a:ext cx="10515600" cy="475289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Směrová anténa </a:t>
            </a:r>
            <a:r>
              <a:rPr lang="cs-CZ" dirty="0" err="1" smtClean="0"/>
              <a:t>Edimax</a:t>
            </a:r>
            <a:r>
              <a:rPr lang="cs-CZ" dirty="0" smtClean="0"/>
              <a:t> EW-7303APn V2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lvl="0">
              <a:lnSpc>
                <a:spcPct val="100000"/>
              </a:lnSpc>
            </a:pPr>
            <a:r>
              <a:rPr lang="cs-CZ" sz="2000" dirty="0"/>
              <a:t>Podporuje standarty IEEE 802.11b/g/n</a:t>
            </a:r>
          </a:p>
          <a:p>
            <a:pPr lvl="0">
              <a:lnSpc>
                <a:spcPct val="100000"/>
              </a:lnSpc>
            </a:pPr>
            <a:r>
              <a:rPr lang="cs-CZ" sz="2000" dirty="0"/>
              <a:t>Síťová přenosová rychlost dat až 150Mb/s</a:t>
            </a:r>
          </a:p>
          <a:p>
            <a:pPr>
              <a:lnSpc>
                <a:spcPct val="100000"/>
              </a:lnSpc>
            </a:pPr>
            <a:r>
              <a:rPr lang="cs-CZ" sz="2000" dirty="0" smtClean="0"/>
              <a:t>Frekvenční pásma 2.4GHz~2.484GHz</a:t>
            </a:r>
          </a:p>
          <a:p>
            <a:pPr>
              <a:lnSpc>
                <a:spcPct val="100000"/>
              </a:lnSpc>
            </a:pPr>
            <a:r>
              <a:rPr lang="cs-CZ" sz="2000" dirty="0" smtClean="0"/>
              <a:t>Anténa směrová, </a:t>
            </a:r>
            <a:r>
              <a:rPr lang="cs-CZ" sz="2000" dirty="0"/>
              <a:t>panelová </a:t>
            </a:r>
            <a:r>
              <a:rPr lang="cs-CZ" sz="2000" dirty="0" smtClean="0"/>
              <a:t>se </a:t>
            </a:r>
            <a:r>
              <a:rPr lang="cs-CZ" sz="2000" dirty="0"/>
              <a:t>ziskem 12dBi</a:t>
            </a:r>
            <a:endParaRPr lang="cs-CZ" sz="2000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534" y="2012069"/>
            <a:ext cx="3786266" cy="35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53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4186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Koncová zařízení </a:t>
            </a:r>
            <a:endParaRPr lang="cs-C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99016"/>
            <a:ext cx="10515600" cy="4677947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2. Bezdrátový směrovač TP-LINK TL-WR740N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lvl="0">
              <a:lnSpc>
                <a:spcPct val="100000"/>
              </a:lnSpc>
            </a:pPr>
            <a:r>
              <a:rPr lang="cs-CZ" sz="2000" dirty="0">
                <a:solidFill>
                  <a:prstClr val="black"/>
                </a:solidFill>
              </a:rPr>
              <a:t>Podporuje standarty IEEE 802.11b/g/n</a:t>
            </a:r>
          </a:p>
          <a:p>
            <a:pPr lvl="0">
              <a:lnSpc>
                <a:spcPct val="100000"/>
              </a:lnSpc>
            </a:pPr>
            <a:r>
              <a:rPr lang="cs-CZ" sz="2000" dirty="0">
                <a:solidFill>
                  <a:prstClr val="black"/>
                </a:solidFill>
              </a:rPr>
              <a:t>Síťová přenosová rychlost dat až 150Mb/s</a:t>
            </a:r>
          </a:p>
          <a:p>
            <a:pPr lvl="0">
              <a:lnSpc>
                <a:spcPct val="100000"/>
              </a:lnSpc>
            </a:pPr>
            <a:r>
              <a:rPr lang="cs-CZ" sz="2000" dirty="0">
                <a:solidFill>
                  <a:prstClr val="black"/>
                </a:solidFill>
              </a:rPr>
              <a:t>Frekvenční pásma 2.4GHz~2.484GHz</a:t>
            </a:r>
          </a:p>
          <a:p>
            <a:pPr lvl="0">
              <a:lnSpc>
                <a:spcPct val="100000"/>
              </a:lnSpc>
            </a:pPr>
            <a:r>
              <a:rPr lang="cs-CZ" sz="2000" dirty="0" smtClean="0">
                <a:solidFill>
                  <a:prstClr val="black"/>
                </a:solidFill>
              </a:rPr>
              <a:t>Anténa </a:t>
            </a:r>
            <a:r>
              <a:rPr lang="cs-CZ" sz="2000" dirty="0" smtClean="0"/>
              <a:t>všesměrová</a:t>
            </a:r>
            <a:r>
              <a:rPr lang="cs-CZ" sz="2000" dirty="0"/>
              <a:t>, </a:t>
            </a:r>
            <a:r>
              <a:rPr lang="cs-CZ" sz="2000" dirty="0" smtClean="0"/>
              <a:t>pevná</a:t>
            </a:r>
            <a:r>
              <a:rPr lang="cs-CZ" sz="2000" dirty="0" smtClean="0">
                <a:solidFill>
                  <a:prstClr val="black"/>
                </a:solidFill>
              </a:rPr>
              <a:t> </a:t>
            </a:r>
            <a:r>
              <a:rPr lang="cs-CZ" sz="2000" dirty="0">
                <a:solidFill>
                  <a:prstClr val="black"/>
                </a:solidFill>
              </a:rPr>
              <a:t>se ziskem </a:t>
            </a:r>
            <a:r>
              <a:rPr lang="cs-CZ" sz="2000" dirty="0" smtClean="0">
                <a:solidFill>
                  <a:prstClr val="black"/>
                </a:solidFill>
              </a:rPr>
              <a:t>5dBi</a:t>
            </a:r>
            <a:endParaRPr lang="cs-CZ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670" y="212348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746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714" y="290286"/>
            <a:ext cx="10515600" cy="819098"/>
          </a:xfrm>
        </p:spPr>
        <p:txBody>
          <a:bodyPr/>
          <a:lstStyle/>
          <a:p>
            <a:pPr algn="ctr"/>
            <a:r>
              <a:rPr lang="cs-CZ" dirty="0" smtClean="0"/>
              <a:t>Organizační zajištění</a:t>
            </a:r>
            <a:endParaRPr lang="cs-CZ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155534"/>
              </p:ext>
            </p:extLst>
          </p:nvPr>
        </p:nvGraphicFramePr>
        <p:xfrm>
          <a:off x="4175125" y="3070384"/>
          <a:ext cx="3841750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2305"/>
                <a:gridCol w="1909445"/>
              </a:tblGrid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Pozice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Plat [Kč/měsíc]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Ředitel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25 000,-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Účetní 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20 000,-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Technik 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20 000,-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52714" y="1829362"/>
            <a:ext cx="106425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Další výhodou naše společnosti je malý počet zaměstnanců</a:t>
            </a:r>
            <a:r>
              <a:rPr kumimoji="0" lang="cs-CZ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rozumným platem 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 jednotlivých zaměstnanců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cs-CZ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6736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332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Finanční zhodnocení </a:t>
            </a:r>
            <a:endParaRPr lang="cs-CZ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266832"/>
              </p:ext>
            </p:extLst>
          </p:nvPr>
        </p:nvGraphicFramePr>
        <p:xfrm>
          <a:off x="838200" y="2045677"/>
          <a:ext cx="3841750" cy="4328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2305"/>
                <a:gridCol w="1909445"/>
              </a:tblGrid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Položka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Částka [Kč]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Náklady na založení společnosti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20 000,-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Zařízení pro celé metro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264 391,-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Instalace zařízení 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50 000,-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Kancelářské vybavení (paušál)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210 000,-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Poplatek připojení  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7 500,-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Celkem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551 891,-</a:t>
                      </a:r>
                      <a:endParaRPr lang="cs-CZ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38200" y="1335958"/>
            <a:ext cx="105156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Fixní náklady                                                                              Fixní příjem  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518839"/>
              </p:ext>
            </p:extLst>
          </p:nvPr>
        </p:nvGraphicFramePr>
        <p:xfrm>
          <a:off x="6322194" y="2013066"/>
          <a:ext cx="4076065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1850"/>
                <a:gridCol w="1974215"/>
              </a:tblGrid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Položka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Částka</a:t>
                      </a:r>
                      <a:r>
                        <a:rPr lang="ru-RU" sz="1400" dirty="0">
                          <a:effectLst/>
                        </a:rPr>
                        <a:t> [</a:t>
                      </a:r>
                      <a:r>
                        <a:rPr lang="ru-RU" sz="1400" dirty="0" err="1">
                          <a:effectLst/>
                        </a:rPr>
                        <a:t>Kč</a:t>
                      </a:r>
                      <a:r>
                        <a:rPr lang="ru-RU" sz="1400" dirty="0">
                          <a:effectLst/>
                        </a:rPr>
                        <a:t>]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Úvěr s dobou splatnosti 36 měsíců 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800 000,-</a:t>
                      </a:r>
                      <a:endParaRPr lang="cs-CZ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5195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Finanční zhodnocení </a:t>
            </a:r>
            <a:endParaRPr lang="cs-CZ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753750"/>
              </p:ext>
            </p:extLst>
          </p:nvPr>
        </p:nvGraphicFramePr>
        <p:xfrm>
          <a:off x="838200" y="2210947"/>
          <a:ext cx="3841750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2305"/>
                <a:gridCol w="1909445"/>
              </a:tblGrid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Položka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Částka [Kč/měsíc]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Splácení úvěru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23 000,-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Mzdy zaměstnanců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65 000,-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Připojení UPC 500 Mbit/s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30 000,-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Nájem kanceláře 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5 500,-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Celkem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123 500,-</a:t>
                      </a:r>
                      <a:endParaRPr lang="cs-CZ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38200" y="1533839"/>
            <a:ext cx="105156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</a:tabLst>
            </a:pPr>
            <a:r>
              <a:rPr kumimoji="0" lang="cs-C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Variabilní náklady                                                                                   Variabilní příjmy</a:t>
            </a:r>
            <a:r>
              <a:rPr kumimoji="0" lang="cs-CZ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</a:tabLst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325322"/>
              </p:ext>
            </p:extLst>
          </p:nvPr>
        </p:nvGraphicFramePr>
        <p:xfrm>
          <a:off x="7213313" y="2210947"/>
          <a:ext cx="3841750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2305"/>
                <a:gridCol w="1909445"/>
              </a:tblGrid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Položka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Částka [Kč/měsíc]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Pražský dopravní podnik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Reklama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30 000,-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130 000,-</a:t>
                      </a:r>
                      <a:endParaRPr lang="cs-CZ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0520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332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Finanční dynamika společnosti </a:t>
            </a:r>
            <a:endParaRPr lang="cs-CZ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74948"/>
              </p:ext>
            </p:extLst>
          </p:nvPr>
        </p:nvGraphicFramePr>
        <p:xfrm>
          <a:off x="696686" y="1262743"/>
          <a:ext cx="10657114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93534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286</Words>
  <Application>Microsoft Office PowerPoint</Application>
  <PresentationFormat>Широкоэкранный</PresentationFormat>
  <Paragraphs>101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Společnost E-metro s.r.o. prezentuje   </vt:lpstr>
      <vt:lpstr>Čím se zabýváme? </vt:lpstr>
      <vt:lpstr>Jak vznikl projekt?</vt:lpstr>
      <vt:lpstr>Výhody</vt:lpstr>
      <vt:lpstr>Drobné nevýhody</vt:lpstr>
      <vt:lpstr>Globální připojeni </vt:lpstr>
      <vt:lpstr>Topologie sítě </vt:lpstr>
      <vt:lpstr>Koncová zařízení </vt:lpstr>
      <vt:lpstr>Koncová zařízení </vt:lpstr>
      <vt:lpstr>Organizační zajištění</vt:lpstr>
      <vt:lpstr>Finanční zhodnocení </vt:lpstr>
      <vt:lpstr>Finanční zhodnocení </vt:lpstr>
      <vt:lpstr>Finanční dynamika společnosti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Společnost E-metro s.r.o. prezentuje</dc:title>
  <dc:creator>Valerii</dc:creator>
  <cp:lastModifiedBy>Valerii</cp:lastModifiedBy>
  <cp:revision>24</cp:revision>
  <dcterms:created xsi:type="dcterms:W3CDTF">2014-12-09T15:54:13Z</dcterms:created>
  <dcterms:modified xsi:type="dcterms:W3CDTF">2014-12-14T20:27:21Z</dcterms:modified>
</cp:coreProperties>
</file>