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%20K53Sv\Documents\&#269;vut\7\TC\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%20K53Sv\Documents\&#269;vut\7\TC\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Vývoj příjmů a výdajů společnosti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příjmy</c:v>
          </c:tx>
          <c:marker>
            <c:symbol val="none"/>
          </c:marker>
          <c:val>
            <c:numRef>
              <c:f>List1!$L$12:$R$12</c:f>
              <c:numCache>
                <c:formatCode>0</c:formatCode>
                <c:ptCount val="7"/>
                <c:pt idx="0">
                  <c:v>37230000</c:v>
                </c:pt>
                <c:pt idx="1">
                  <c:v>55845000</c:v>
                </c:pt>
                <c:pt idx="2">
                  <c:v>74460000</c:v>
                </c:pt>
                <c:pt idx="3">
                  <c:v>74460000</c:v>
                </c:pt>
                <c:pt idx="4">
                  <c:v>74460000</c:v>
                </c:pt>
                <c:pt idx="5">
                  <c:v>74460000</c:v>
                </c:pt>
                <c:pt idx="6">
                  <c:v>74460000</c:v>
                </c:pt>
              </c:numCache>
            </c:numRef>
          </c:val>
          <c:smooth val="0"/>
        </c:ser>
        <c:ser>
          <c:idx val="1"/>
          <c:order val="1"/>
          <c:tx>
            <c:v>výdaje</c:v>
          </c:tx>
          <c:marker>
            <c:symbol val="none"/>
          </c:marker>
          <c:val>
            <c:numRef>
              <c:f>List1!$L$13:$R$13</c:f>
              <c:numCache>
                <c:formatCode>0</c:formatCode>
                <c:ptCount val="7"/>
                <c:pt idx="0">
                  <c:v>42211500</c:v>
                </c:pt>
                <c:pt idx="1">
                  <c:v>13142250</c:v>
                </c:pt>
                <c:pt idx="2">
                  <c:v>13973000</c:v>
                </c:pt>
                <c:pt idx="3">
                  <c:v>13973000</c:v>
                </c:pt>
                <c:pt idx="4">
                  <c:v>13973000</c:v>
                </c:pt>
                <c:pt idx="5">
                  <c:v>13973000</c:v>
                </c:pt>
                <c:pt idx="6">
                  <c:v>13973000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937792"/>
        <c:axId val="129939712"/>
      </c:lineChart>
      <c:catAx>
        <c:axId val="1299377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cs-CZ"/>
                  <a:t>roky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29939712"/>
        <c:crosses val="autoZero"/>
        <c:auto val="1"/>
        <c:lblAlgn val="ctr"/>
        <c:lblOffset val="100"/>
        <c:noMultiLvlLbl val="0"/>
      </c:catAx>
      <c:valAx>
        <c:axId val="129939712"/>
        <c:scaling>
          <c:orientation val="minMax"/>
          <c:max val="85000000"/>
          <c:min val="1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2993779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2.2222222222222223E-2"/>
                <c:y val="0.63473388743073778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cs-CZ"/>
                    <a:t>Miliony Kč</a:t>
                  </a:r>
                </a:p>
              </c:rich>
            </c:tx>
          </c:dispUnitsLbl>
        </c:dispUnits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vývoj ročního zisku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zisk</c:v>
          </c:tx>
          <c:marker>
            <c:symbol val="none"/>
          </c:marker>
          <c:val>
            <c:numRef>
              <c:f>List1!$L$17:$S$17</c:f>
              <c:numCache>
                <c:formatCode>0</c:formatCode>
                <c:ptCount val="8"/>
                <c:pt idx="0" formatCode="General">
                  <c:v>-30000000</c:v>
                </c:pt>
                <c:pt idx="1">
                  <c:v>-4981500</c:v>
                </c:pt>
                <c:pt idx="2">
                  <c:v>42702750</c:v>
                </c:pt>
                <c:pt idx="3">
                  <c:v>60487000</c:v>
                </c:pt>
                <c:pt idx="4">
                  <c:v>60487000</c:v>
                </c:pt>
                <c:pt idx="5">
                  <c:v>60487000</c:v>
                </c:pt>
                <c:pt idx="6">
                  <c:v>60487000</c:v>
                </c:pt>
                <c:pt idx="7">
                  <c:v>60487000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973696"/>
        <c:axId val="130975616"/>
      </c:lineChart>
      <c:catAx>
        <c:axId val="130973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cs-CZ"/>
                  <a:t>Roky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30975616"/>
        <c:crosses val="autoZero"/>
        <c:auto val="1"/>
        <c:lblAlgn val="ctr"/>
        <c:lblOffset val="100"/>
        <c:noMultiLvlLbl val="0"/>
      </c:catAx>
      <c:valAx>
        <c:axId val="130975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0973696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2.7777777777777776E-2"/>
                <c:y val="0.39399314668999708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cs-CZ"/>
                    <a:t>Miliony Kč</a:t>
                  </a:r>
                </a:p>
              </c:rich>
            </c:tx>
          </c:dispUnitsLbl>
        </c:dispUnits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128C2-A669-4811-BC3C-60715F2CEA4B}" type="datetimeFigureOut">
              <a:rPr lang="cs-CZ" smtClean="0"/>
              <a:t>15.12.2014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C955DA-A17B-4C47-83B6-460806EA2C1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9292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DC9D-C913-496C-B8A6-584487E7F5DF}" type="datetime1">
              <a:rPr lang="cs-CZ" smtClean="0"/>
              <a:t>15.12.2014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8459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E83A8-DBA7-4BDB-967E-34E70085559F}" type="datetime1">
              <a:rPr lang="cs-CZ" smtClean="0"/>
              <a:t>15.12.2014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004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837F-A853-4F18-8251-970BCD15D3A2}" type="datetime1">
              <a:rPr lang="cs-CZ" smtClean="0"/>
              <a:t>15.12.2014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4933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2DF3-F68B-4583-A10E-073CBCCC29D2}" type="datetime1">
              <a:rPr lang="cs-CZ" smtClean="0"/>
              <a:t>15.12.2014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2637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3A4B4-A257-4A92-9C15-35B69B8E25CB}" type="datetime1">
              <a:rPr lang="cs-CZ" smtClean="0"/>
              <a:t>15.12.2014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5937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63C25-4D36-49C1-A06C-3BB5401CBCF3}" type="datetime1">
              <a:rPr lang="cs-CZ" smtClean="0"/>
              <a:t>15.12.2014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5304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728EC-8482-422B-AC3C-C24CC60DF8B3}" type="datetime1">
              <a:rPr lang="cs-CZ" smtClean="0"/>
              <a:t>15.12.2014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7454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11C4-2339-4B1D-9F7D-042A24A8C64B}" type="datetime1">
              <a:rPr lang="cs-CZ" smtClean="0"/>
              <a:t>15.12.2014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30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1F21D-B770-471F-A757-F415080EEED5}" type="datetime1">
              <a:rPr lang="cs-CZ" smtClean="0"/>
              <a:t>15.12.2014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9107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4C4B3-608B-447C-A18C-A38C2E7DE771}" type="datetime1">
              <a:rPr lang="cs-CZ" smtClean="0"/>
              <a:t>15.12.2014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329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0B8EF-224B-4683-AA21-0F0398349B2F}" type="datetime1">
              <a:rPr lang="cs-CZ" smtClean="0"/>
              <a:t>15.12.2014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098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2CB10-4AB9-4D67-B96C-8F959D649FA0}" type="datetime1">
              <a:rPr lang="cs-CZ" smtClean="0"/>
              <a:t>15.12.2014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A7935-D204-4638-8A92-CA53BF736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4513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132856"/>
            <a:ext cx="362857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777777" y="866142"/>
            <a:ext cx="54726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500" b="1" dirty="0" smtClean="0"/>
              <a:t>České vysoké učení technické v Praze</a:t>
            </a:r>
          </a:p>
          <a:p>
            <a:pPr algn="ctr"/>
            <a:r>
              <a:rPr lang="cs-CZ" sz="2500" b="1" dirty="0" smtClean="0"/>
              <a:t>Fakulta Dopravní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084168" y="551723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Vít Šklebený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52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Semestrální práce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1403648" y="2057369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Analýza podnikatelského záměru v oboru telekomunikací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843808" y="324433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 smtClean="0"/>
              <a:t>KoncertRádio</a:t>
            </a:r>
            <a:r>
              <a:rPr lang="cs-CZ" dirty="0" smtClean="0"/>
              <a:t> s.r.o.</a:t>
            </a:r>
            <a:endParaRPr lang="cs-CZ" dirty="0"/>
          </a:p>
        </p:txBody>
      </p:sp>
      <p:pic>
        <p:nvPicPr>
          <p:cNvPr id="2050" name="Picture 2" descr="C:\Users\Asus K53Sv\Documents\čvut\7\TC\coma1 stodoł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78" y="3789040"/>
            <a:ext cx="3402170" cy="254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sus K53Sv\Documents\čvut\7\TC\konce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89040"/>
            <a:ext cx="3396733" cy="254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886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Hlavní idea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Aktivní „mladí“ lidé</a:t>
            </a:r>
          </a:p>
          <a:p>
            <a:endParaRPr lang="cs-CZ" dirty="0"/>
          </a:p>
          <a:p>
            <a:r>
              <a:rPr lang="cs-CZ" dirty="0" smtClean="0"/>
              <a:t>Podpora kapel</a:t>
            </a:r>
          </a:p>
          <a:p>
            <a:endParaRPr lang="cs-CZ" dirty="0"/>
          </a:p>
          <a:p>
            <a:r>
              <a:rPr lang="cs-CZ" dirty="0" smtClean="0"/>
              <a:t>Podpora klubů</a:t>
            </a:r>
          </a:p>
          <a:p>
            <a:endParaRPr lang="cs-CZ" dirty="0"/>
          </a:p>
          <a:p>
            <a:r>
              <a:rPr lang="cs-CZ" dirty="0" smtClean="0"/>
              <a:t>Kulturní život v Praze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359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SWOT analýza záměru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 smtClean="0"/>
              <a:t>Silné stránky</a:t>
            </a:r>
            <a:r>
              <a:rPr lang="cs-CZ" dirty="0" smtClean="0"/>
              <a:t>: konkurence?, spolupráce s kapelami a kluby, </a:t>
            </a:r>
          </a:p>
          <a:p>
            <a:r>
              <a:rPr lang="cs-CZ" u="sng" dirty="0" smtClean="0"/>
              <a:t>Slabé stránky</a:t>
            </a:r>
            <a:r>
              <a:rPr lang="cs-CZ" dirty="0" smtClean="0"/>
              <a:t>: konkurence?, počáteční investice</a:t>
            </a:r>
          </a:p>
          <a:p>
            <a:r>
              <a:rPr lang="cs-CZ" u="sng" dirty="0" smtClean="0"/>
              <a:t>Příležitosti</a:t>
            </a:r>
            <a:r>
              <a:rPr lang="cs-CZ" dirty="0" smtClean="0"/>
              <a:t>: podpora kulturně aktivních lidí, podpora kapel a klubů</a:t>
            </a:r>
          </a:p>
          <a:p>
            <a:r>
              <a:rPr lang="cs-CZ" u="sng" dirty="0" smtClean="0"/>
              <a:t>Hrozby</a:t>
            </a:r>
            <a:r>
              <a:rPr lang="cs-CZ" dirty="0" smtClean="0"/>
              <a:t>: rádio bez počátečního povědomí, nejistota hlavních příjmů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394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Průzkum trhu</a:t>
            </a:r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128792" cy="380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5580112" y="5433183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Zdroj: www.rrm.cz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17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Struktura společnosti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2987824" y="2060848"/>
            <a:ext cx="2448272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3275856" y="2348880"/>
            <a:ext cx="195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Ředitel společnosti</a:t>
            </a:r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791580" y="3789040"/>
            <a:ext cx="2196244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2231740" y="4928394"/>
            <a:ext cx="1512168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4477663" y="4928394"/>
            <a:ext cx="1512168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5989832" y="3789040"/>
            <a:ext cx="1930540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4" name="Přímá spojnice se šipkou 13"/>
          <p:cNvCxnSpPr>
            <a:stCxn id="4" idx="2"/>
            <a:endCxn id="6" idx="0"/>
          </p:cNvCxnSpPr>
          <p:nvPr/>
        </p:nvCxnSpPr>
        <p:spPr>
          <a:xfrm flipH="1">
            <a:off x="1889702" y="2996952"/>
            <a:ext cx="232225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/>
          <p:cNvCxnSpPr>
            <a:stCxn id="4" idx="2"/>
            <a:endCxn id="11" idx="0"/>
          </p:cNvCxnSpPr>
          <p:nvPr/>
        </p:nvCxnSpPr>
        <p:spPr>
          <a:xfrm>
            <a:off x="4211960" y="2996952"/>
            <a:ext cx="1021787" cy="19314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se šipkou 20"/>
          <p:cNvCxnSpPr>
            <a:stCxn id="4" idx="2"/>
            <a:endCxn id="10" idx="0"/>
          </p:cNvCxnSpPr>
          <p:nvPr/>
        </p:nvCxnSpPr>
        <p:spPr>
          <a:xfrm flipH="1">
            <a:off x="2987824" y="2996952"/>
            <a:ext cx="1224136" cy="19314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se šipkou 22"/>
          <p:cNvCxnSpPr>
            <a:stCxn id="4" idx="2"/>
            <a:endCxn id="12" idx="0"/>
          </p:cNvCxnSpPr>
          <p:nvPr/>
        </p:nvCxnSpPr>
        <p:spPr>
          <a:xfrm>
            <a:off x="4211960" y="2996952"/>
            <a:ext cx="274314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ovéPole 23"/>
          <p:cNvSpPr txBox="1"/>
          <p:nvPr/>
        </p:nvSpPr>
        <p:spPr>
          <a:xfrm>
            <a:off x="1025606" y="382591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Marketingový úsek</a:t>
            </a:r>
            <a:endParaRPr lang="cs-CZ" dirty="0"/>
          </a:p>
        </p:txBody>
      </p:sp>
      <p:sp>
        <p:nvSpPr>
          <p:cNvPr id="27" name="TextovéPole 26"/>
          <p:cNvSpPr txBox="1"/>
          <p:nvPr/>
        </p:nvSpPr>
        <p:spPr>
          <a:xfrm>
            <a:off x="2274373" y="4975000"/>
            <a:ext cx="1325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Programový úsek</a:t>
            </a:r>
            <a:endParaRPr lang="cs-CZ" dirty="0"/>
          </a:p>
        </p:txBody>
      </p:sp>
      <p:sp>
        <p:nvSpPr>
          <p:cNvPr id="28" name="TextovéPole 27"/>
          <p:cNvSpPr txBox="1"/>
          <p:nvPr/>
        </p:nvSpPr>
        <p:spPr>
          <a:xfrm>
            <a:off x="4570988" y="5113499"/>
            <a:ext cx="1325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Moderátoři</a:t>
            </a:r>
            <a:endParaRPr lang="cs-CZ" dirty="0"/>
          </a:p>
        </p:txBody>
      </p:sp>
      <p:sp>
        <p:nvSpPr>
          <p:cNvPr id="31" name="TextovéPole 30"/>
          <p:cNvSpPr txBox="1"/>
          <p:nvPr/>
        </p:nvSpPr>
        <p:spPr>
          <a:xfrm>
            <a:off x="6091006" y="394153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Technický úsek</a:t>
            </a:r>
            <a:endParaRPr lang="cs-CZ" dirty="0"/>
          </a:p>
        </p:txBody>
      </p:sp>
      <p:sp>
        <p:nvSpPr>
          <p:cNvPr id="32" name="Zástupný symbol pro číslo snímku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739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10" grpId="0" animBg="1"/>
      <p:bldP spid="11" grpId="0" animBg="1"/>
      <p:bldP spid="12" grpId="0" animBg="1"/>
      <p:bldP spid="24" grpId="0"/>
      <p:bldP spid="27" grpId="0"/>
      <p:bldP spid="28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Program vysílání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Pevná vysílací doba 6h – 20h</a:t>
            </a:r>
          </a:p>
          <a:p>
            <a:endParaRPr lang="cs-CZ" dirty="0"/>
          </a:p>
          <a:p>
            <a:r>
              <a:rPr lang="cs-CZ" dirty="0" smtClean="0"/>
              <a:t>Hudební blok</a:t>
            </a:r>
          </a:p>
          <a:p>
            <a:endParaRPr lang="cs-CZ" dirty="0" smtClean="0"/>
          </a:p>
          <a:p>
            <a:r>
              <a:rPr lang="cs-CZ" dirty="0" smtClean="0"/>
              <a:t>Interview blok</a:t>
            </a:r>
          </a:p>
          <a:p>
            <a:endParaRPr lang="cs-CZ" dirty="0"/>
          </a:p>
          <a:p>
            <a:r>
              <a:rPr lang="cs-CZ" dirty="0" smtClean="0"/>
              <a:t>Reklamní blok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273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analýza záměru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8531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Výdaje: 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platy zaměstnanců: 350 000Kč/měsíc</a:t>
            </a:r>
          </a:p>
          <a:p>
            <a:pPr lvl="1"/>
            <a:endParaRPr lang="cs-CZ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poplatek OSA:  </a:t>
            </a:r>
            <a:r>
              <a:rPr lang="cs-CZ" dirty="0"/>
              <a:t>1.rok: 1 017 625 </a:t>
            </a:r>
            <a:r>
              <a:rPr lang="cs-CZ" dirty="0" smtClean="0"/>
              <a:t>Kč/měsíc</a:t>
            </a:r>
          </a:p>
          <a:p>
            <a:pPr marL="2876550" lvl="1" indent="0">
              <a:buNone/>
            </a:pPr>
            <a:r>
              <a:rPr lang="cs-CZ" dirty="0" smtClean="0"/>
              <a:t> 2.rok: 1 095 187 Kč/měsíc</a:t>
            </a:r>
          </a:p>
          <a:p>
            <a:pPr marL="2963863" lvl="6" indent="-190500">
              <a:buNone/>
            </a:pPr>
            <a:r>
              <a:rPr lang="cs-CZ" sz="2800" dirty="0" smtClean="0"/>
              <a:t>  3.rok</a:t>
            </a:r>
            <a:r>
              <a:rPr lang="cs-CZ" sz="2800" dirty="0"/>
              <a:t>: 1 164 416 </a:t>
            </a:r>
            <a:r>
              <a:rPr lang="cs-CZ" sz="2800" dirty="0" smtClean="0"/>
              <a:t>Kč/měsíc</a:t>
            </a:r>
            <a:endParaRPr lang="cs-CZ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správa budovy rádia: 500 000Kč/měsíc</a:t>
            </a:r>
          </a:p>
          <a:p>
            <a:pPr lvl="1"/>
            <a:endParaRPr lang="cs-CZ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investice do společnosti: výbava redakce, stavba vysílače, rozvoj reklamy</a:t>
            </a:r>
          </a:p>
          <a:p>
            <a:endParaRPr lang="cs-CZ" dirty="0"/>
          </a:p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227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analýza záměru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853136"/>
          </a:xfrm>
        </p:spPr>
        <p:txBody>
          <a:bodyPr>
            <a:normAutofit/>
          </a:bodyPr>
          <a:lstStyle/>
          <a:p>
            <a:r>
              <a:rPr lang="cs-CZ" dirty="0" smtClean="0"/>
              <a:t>Příjmy: </a:t>
            </a:r>
          </a:p>
          <a:p>
            <a:pPr lvl="1"/>
            <a:r>
              <a:rPr lang="cs-CZ" dirty="0" smtClean="0"/>
              <a:t>Poplatky za reklamu ve vysílání</a:t>
            </a:r>
          </a:p>
          <a:p>
            <a:pPr marL="1371600" lvl="3" indent="0">
              <a:buNone/>
            </a:pPr>
            <a:r>
              <a:rPr lang="cs-CZ" dirty="0" smtClean="0"/>
              <a:t>Časový prostor vymezený pro reklamu: 10% vysílacího času</a:t>
            </a:r>
          </a:p>
          <a:p>
            <a:pPr marL="1371600" lvl="3" indent="0">
              <a:buNone/>
            </a:pPr>
            <a:endParaRPr lang="cs-CZ" dirty="0" smtClean="0"/>
          </a:p>
          <a:p>
            <a:endParaRPr lang="cs-CZ" dirty="0"/>
          </a:p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9</a:t>
            </a:fld>
            <a:endParaRPr lang="cs-CZ"/>
          </a:p>
        </p:txBody>
      </p:sp>
      <p:pic>
        <p:nvPicPr>
          <p:cNvPr id="4098" name="Picture 2" descr="C:\Users\Asus K53Sv\Documents\čvut\7\TC\reklama cen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56992"/>
            <a:ext cx="25431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sus K53Sv\Documents\čvut\7\TC\tabul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640137"/>
            <a:ext cx="4793234" cy="17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467544" y="5404867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Zdroj: www.radio1.cz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147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analýza záměru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Příjmy 			vs. 			Výdaje</a:t>
            </a:r>
          </a:p>
          <a:p>
            <a:r>
              <a:rPr lang="cs-CZ" dirty="0" smtClean="0"/>
              <a:t>1.rok:  3 102 500 Kč			1</a:t>
            </a:r>
            <a:r>
              <a:rPr lang="cs-CZ" dirty="0"/>
              <a:t> 017 625 </a:t>
            </a:r>
            <a:r>
              <a:rPr lang="cs-CZ" dirty="0" smtClean="0"/>
              <a:t>Kč		</a:t>
            </a:r>
          </a:p>
          <a:p>
            <a:r>
              <a:rPr lang="cs-CZ" dirty="0" smtClean="0"/>
              <a:t>2.rok:  4 653 750 Kč			1</a:t>
            </a:r>
            <a:r>
              <a:rPr lang="cs-CZ" dirty="0"/>
              <a:t> 095 187 Kč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3.rok:  6 205 000 Kč			1</a:t>
            </a:r>
            <a:r>
              <a:rPr lang="cs-CZ" dirty="0"/>
              <a:t> 164 416 Kč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629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analýza záměru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11</a:t>
            </a:fld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600201"/>
            <a:ext cx="2170584" cy="748680"/>
          </a:xfrm>
        </p:spPr>
        <p:txBody>
          <a:bodyPr/>
          <a:lstStyle/>
          <a:p>
            <a:r>
              <a:rPr lang="cs-CZ" dirty="0" smtClean="0"/>
              <a:t>Shrnutí</a:t>
            </a:r>
            <a:endParaRPr lang="cs-CZ" dirty="0"/>
          </a:p>
        </p:txBody>
      </p:sp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6102162"/>
              </p:ext>
            </p:extLst>
          </p:nvPr>
        </p:nvGraphicFramePr>
        <p:xfrm>
          <a:off x="251520" y="2276872"/>
          <a:ext cx="4572000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4250776"/>
              </p:ext>
            </p:extLst>
          </p:nvPr>
        </p:nvGraphicFramePr>
        <p:xfrm>
          <a:off x="4211960" y="39330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279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Graphic spid="7" grpId="0">
        <p:bldAsOne/>
      </p:bldGraphic>
      <p:bldGraphic spid="8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7935-D204-4638-8A92-CA53BF7367C5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543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169</Words>
  <Application>Microsoft Office PowerPoint</Application>
  <PresentationFormat>Předvádění na obrazovce (4:3)</PresentationFormat>
  <Paragraphs>76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systému Office</vt:lpstr>
      <vt:lpstr>Prezentace aplikace PowerPoint</vt:lpstr>
      <vt:lpstr>Semestrální práce</vt:lpstr>
      <vt:lpstr>Hlavní idea</vt:lpstr>
      <vt:lpstr>SWOT analýza záměru</vt:lpstr>
      <vt:lpstr>Průzkum trhu</vt:lpstr>
      <vt:lpstr>Struktura společnosti</vt:lpstr>
      <vt:lpstr>Program vysílání</vt:lpstr>
      <vt:lpstr>Finanční analýza záměru</vt:lpstr>
      <vt:lpstr>Finanční analýza záměru</vt:lpstr>
      <vt:lpstr>Finanční analýza záměru</vt:lpstr>
      <vt:lpstr>Finanční analýza záměru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nunan</dc:creator>
  <cp:lastModifiedBy>nunan</cp:lastModifiedBy>
  <cp:revision>18</cp:revision>
  <dcterms:created xsi:type="dcterms:W3CDTF">2014-12-15T20:51:55Z</dcterms:created>
  <dcterms:modified xsi:type="dcterms:W3CDTF">2014-12-15T22:38:32Z</dcterms:modified>
</cp:coreProperties>
</file>