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72" r:id="rId5"/>
    <p:sldId id="260" r:id="rId6"/>
    <p:sldId id="261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style val="10"/>
  <c:chart>
    <c:title>
      <c:layout/>
      <c:txPr>
        <a:bodyPr/>
        <a:lstStyle/>
        <a:p>
          <a:pPr>
            <a:defRPr sz="2400"/>
          </a:pPr>
          <a:endParaRPr lang="cs-CZ"/>
        </a:p>
      </c:txPr>
    </c:title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Procentuelní umístení posluchačů</c:v>
                </c:pt>
              </c:strCache>
            </c:strRef>
          </c:tx>
          <c:dLbls>
            <c:txPr>
              <a:bodyPr/>
              <a:lstStyle/>
              <a:p>
                <a:pPr>
                  <a:defRPr sz="3200"/>
                </a:pPr>
                <a:endParaRPr lang="cs-CZ"/>
              </a:p>
            </c:txPr>
            <c:showPercent val="1"/>
            <c:showLeaderLines val="1"/>
          </c:dLbls>
          <c:cat>
            <c:strRef>
              <c:f>List1!$A$2:$A$5</c:f>
              <c:strCache>
                <c:ptCount val="4"/>
                <c:pt idx="0">
                  <c:v>V automobilu</c:v>
                </c:pt>
                <c:pt idx="1">
                  <c:v>Na pracovišti</c:v>
                </c:pt>
                <c:pt idx="2">
                  <c:v>V domácnosti</c:v>
                </c:pt>
                <c:pt idx="3">
                  <c:v>Jinde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44</c:v>
                </c:pt>
                <c:pt idx="1">
                  <c:v>33</c:v>
                </c:pt>
                <c:pt idx="2">
                  <c:v>13</c:v>
                </c:pt>
                <c:pt idx="3">
                  <c:v>10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  <c:txPr>
        <a:bodyPr/>
        <a:lstStyle/>
        <a:p>
          <a:pPr>
            <a:defRPr sz="1800"/>
          </a:pPr>
          <a:endParaRPr lang="cs-CZ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List1!$B$1</c:f>
              <c:strCache>
                <c:ptCount val="1"/>
                <c:pt idx="0">
                  <c:v>Náklady</c:v>
                </c:pt>
              </c:strCache>
            </c:strRef>
          </c:tx>
          <c:marker>
            <c:symbol val="none"/>
          </c:marker>
          <c:xVal>
            <c:numRef>
              <c:f>List1!$A$2:$A$9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List1!$B$2:$B$9</c:f>
              <c:numCache>
                <c:formatCode>General</c:formatCode>
                <c:ptCount val="8"/>
                <c:pt idx="0">
                  <c:v>4460</c:v>
                </c:pt>
                <c:pt idx="1">
                  <c:v>8132.4</c:v>
                </c:pt>
                <c:pt idx="2">
                  <c:v>11804.8</c:v>
                </c:pt>
                <c:pt idx="3">
                  <c:v>15477.19999999999</c:v>
                </c:pt>
                <c:pt idx="4">
                  <c:v>19149.59999999998</c:v>
                </c:pt>
                <c:pt idx="5">
                  <c:v>22822</c:v>
                </c:pt>
                <c:pt idx="6">
                  <c:v>26494.400000000001</c:v>
                </c:pt>
                <c:pt idx="7">
                  <c:v>30166.800000000003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Příjmy</c:v>
                </c:pt>
              </c:strCache>
            </c:strRef>
          </c:tx>
          <c:marker>
            <c:symbol val="none"/>
          </c:marker>
          <c:xVal>
            <c:numRef>
              <c:f>List1!$A$2:$A$9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List1!$C$2:$C$9</c:f>
              <c:numCache>
                <c:formatCode>General</c:formatCode>
                <c:ptCount val="8"/>
                <c:pt idx="0">
                  <c:v>0</c:v>
                </c:pt>
                <c:pt idx="1">
                  <c:v>4929.6000000000004</c:v>
                </c:pt>
                <c:pt idx="2">
                  <c:v>9859.2000000000007</c:v>
                </c:pt>
                <c:pt idx="3">
                  <c:v>14788.800000000001</c:v>
                </c:pt>
                <c:pt idx="4">
                  <c:v>19718.400000000001</c:v>
                </c:pt>
                <c:pt idx="5">
                  <c:v>24648</c:v>
                </c:pt>
                <c:pt idx="6">
                  <c:v>29577.59999999998</c:v>
                </c:pt>
                <c:pt idx="7">
                  <c:v>34507.199999999997</c:v>
                </c:pt>
              </c:numCache>
            </c:numRef>
          </c:yVal>
          <c:smooth val="1"/>
        </c:ser>
        <c:axId val="78455168"/>
        <c:axId val="78457088"/>
      </c:scatterChart>
      <c:valAx>
        <c:axId val="784551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cs-CZ" sz="1200"/>
                  <a:t>Čas</a:t>
                </a:r>
                <a:r>
                  <a:rPr lang="cs-CZ" sz="1200" baseline="0"/>
                  <a:t> [roky]</a:t>
                </a:r>
                <a:endParaRPr lang="cs-CZ" sz="1200"/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200"/>
            </a:pPr>
            <a:endParaRPr lang="cs-CZ"/>
          </a:p>
        </c:txPr>
        <c:crossAx val="78457088"/>
        <c:crosses val="autoZero"/>
        <c:crossBetween val="midCat"/>
      </c:valAx>
      <c:valAx>
        <c:axId val="7845708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cs-CZ" sz="1200"/>
                  <a:t>Částka</a:t>
                </a:r>
                <a:r>
                  <a:rPr lang="cs-CZ" sz="1200" baseline="0"/>
                  <a:t> [tis Kč]</a:t>
                </a:r>
                <a:endParaRPr lang="cs-CZ" sz="1200"/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200"/>
            </a:pPr>
            <a:endParaRPr lang="cs-CZ"/>
          </a:p>
        </c:txPr>
        <c:crossAx val="78455168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200"/>
          </a:pPr>
          <a:endParaRPr lang="cs-CZ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9B12C-1A32-42FF-BCB4-F9990C3B51AA}" type="datetimeFigureOut">
              <a:rPr lang="cs-CZ" smtClean="0"/>
              <a:pPr/>
              <a:t>15. 12. 2014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9D623-5D46-49A5-96F4-45519759A9C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0E18A-8E02-49D1-B4A4-03B9FE993093}" type="datetimeFigureOut">
              <a:rPr lang="cs-CZ" smtClean="0"/>
              <a:pPr/>
              <a:t>15. 12. 2014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31DA1-DCEC-4028-BA74-872D0B8A8D9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31DA1-DCEC-4028-BA74-872D0B8A8D98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EE71-DEE2-4F0C-A977-79230FA6033B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5424-D885-4E31-935C-D2BD499B095B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1F59-DC56-44E1-B8EF-95A0FD17F22F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12C-1DD2-4D91-B9FB-CCC9F2673791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67D42-780A-4683-A75F-3BB8DE03DAF5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C2D0-1120-4F8D-8595-5E8EDC0E9EEC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613D-CB3C-47F3-8926-26FDFAAF1EC8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7A23-BCED-455B-8CC2-8F76605A630B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9D96-AD4A-4E5F-B9F7-32C0EAEA41C6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626C-A555-4C69-8B24-F0395BF8694B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F9E81-7733-4CF4-8E60-8DF46C34A69B}" type="datetime8">
              <a:rPr lang="cs-CZ" smtClean="0"/>
              <a:pPr/>
              <a:t>15. 12. 2014 11:45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14TC - Michal Růžička - Rádio JEĎ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2BF55-21A7-48A1-B27C-BCDC36FCB15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rtv.cz/cz/Default.aspx" TargetMode="External"/><Relationship Id="rId7" Type="http://schemas.openxmlformats.org/officeDocument/2006/relationships/hyperlink" Target="http://www.impuls.cz/" TargetMode="External"/><Relationship Id="rId2" Type="http://schemas.openxmlformats.org/officeDocument/2006/relationships/hyperlink" Target="http://www.ctu.cz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2wcom.com/en/products/fm-solutions/fmc01-fm-mpx-codec-mpx-over-e1ip.html" TargetMode="External"/><Relationship Id="rId5" Type="http://schemas.openxmlformats.org/officeDocument/2006/relationships/hyperlink" Target="http://www.radiokomunikace.cz/" TargetMode="External"/><Relationship Id="rId4" Type="http://schemas.openxmlformats.org/officeDocument/2006/relationships/hyperlink" Target="http://www.osa.cz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>
            <a:normAutofit/>
          </a:bodyPr>
          <a:lstStyle/>
          <a:p>
            <a:r>
              <a:rPr lang="cs-CZ" sz="7200" dirty="0" smtClean="0"/>
              <a:t>Rádio JEĎ</a:t>
            </a:r>
            <a:endParaRPr lang="cs-CZ" sz="720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9C73B-0CB2-4587-A7EA-7D6A18C69828}" type="datetime8">
              <a:rPr lang="cs-CZ" sz="1400" smtClean="0"/>
              <a:pPr/>
              <a:t>15. 12. 2014 11:45</a:t>
            </a:fld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 smtClean="0"/>
              <a:t>14TC - Michal Růžička - Rádio JEĎ</a:t>
            </a:r>
            <a:endParaRPr lang="cs-CZ" sz="14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mtClean="0"/>
              <a:pPr/>
              <a:t>1</a:t>
            </a:fld>
            <a:endParaRPr lang="cs-CZ" dirty="0"/>
          </a:p>
        </p:txBody>
      </p:sp>
      <p:pic>
        <p:nvPicPr>
          <p:cNvPr id="4" name="Obrázek 3" descr="logo JE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2996952"/>
            <a:ext cx="3456384" cy="276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 společnosti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2908920"/>
          </a:xfrm>
        </p:spPr>
        <p:txBody>
          <a:bodyPr>
            <a:normAutofit/>
          </a:bodyPr>
          <a:lstStyle/>
          <a:p>
            <a:r>
              <a:rPr lang="cs-CZ" sz="2400" dirty="0"/>
              <a:t>	Název:	</a:t>
            </a:r>
            <a:r>
              <a:rPr lang="cs-CZ" sz="2400" dirty="0" smtClean="0"/>
              <a:t>		Rádio </a:t>
            </a:r>
            <a:r>
              <a:rPr lang="cs-CZ" sz="2400" dirty="0"/>
              <a:t>JEĎ s.r.o.</a:t>
            </a:r>
          </a:p>
          <a:p>
            <a:r>
              <a:rPr lang="cs-CZ" sz="2400" dirty="0"/>
              <a:t>	Sídlo:		</a:t>
            </a:r>
            <a:r>
              <a:rPr lang="cs-CZ" sz="2400" dirty="0" smtClean="0"/>
              <a:t>	Konviktská </a:t>
            </a:r>
            <a:r>
              <a:rPr lang="cs-CZ" sz="2400" dirty="0"/>
              <a:t>30, Praha 1, 110 00</a:t>
            </a:r>
          </a:p>
          <a:p>
            <a:r>
              <a:rPr lang="cs-CZ" sz="2400" dirty="0"/>
              <a:t>	Právní forma:	</a:t>
            </a:r>
            <a:r>
              <a:rPr lang="cs-CZ" sz="2400" dirty="0" smtClean="0"/>
              <a:t>	společnost </a:t>
            </a:r>
            <a:r>
              <a:rPr lang="cs-CZ" sz="2400" dirty="0"/>
              <a:t>s ručením omezeným</a:t>
            </a:r>
          </a:p>
          <a:p>
            <a:r>
              <a:rPr lang="cs-CZ" sz="2400" dirty="0"/>
              <a:t>	Předmět podnikání:	poskytování rozhlasové služby</a:t>
            </a:r>
          </a:p>
          <a:p>
            <a:r>
              <a:rPr lang="cs-CZ" sz="2400" dirty="0"/>
              <a:t>	IČO:			152 834 </a:t>
            </a:r>
            <a:r>
              <a:rPr lang="cs-CZ" sz="2400" dirty="0" smtClean="0"/>
              <a:t>19</a:t>
            </a:r>
          </a:p>
          <a:p>
            <a:r>
              <a:rPr lang="cs-CZ" sz="2400" dirty="0" smtClean="0"/>
              <a:t>	DIČ:			CZ 152 834 19</a:t>
            </a:r>
          </a:p>
          <a:p>
            <a:endParaRPr lang="cs-CZ" dirty="0" smtClean="0"/>
          </a:p>
          <a:p>
            <a:endParaRPr lang="cs-CZ" sz="16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9E881-9C03-4AAF-8DD2-7EFF5C847465}" type="datetime8">
              <a:rPr lang="cs-CZ" sz="1400" smtClean="0"/>
              <a:pPr/>
              <a:t>15. 12. 2014 11:45</a:t>
            </a:fld>
            <a:endParaRPr lang="cs-CZ" sz="140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2</a:t>
            </a:fld>
            <a:endParaRPr lang="cs-CZ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395D-F882-4E7A-8196-94AE3B1E0230}" type="datetime8">
              <a:rPr lang="cs-CZ" sz="1400" smtClean="0"/>
              <a:pPr/>
              <a:t>15. 12. 2014 11:56</a:t>
            </a:fld>
            <a:endParaRPr lang="cs-CZ" sz="140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3</a:t>
            </a:fld>
            <a:endParaRPr lang="cs-CZ" sz="1400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95536" y="1080728"/>
          <a:ext cx="8352928" cy="46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Podnikatelský záměr</a:t>
            </a:r>
            <a:endParaRPr kumimoji="0" lang="cs-CZ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Právní úkony a legalizace vysílání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11:55</a:t>
            </a:fld>
            <a:endParaRPr lang="cs-CZ" sz="14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4</a:t>
            </a:fld>
            <a:endParaRPr lang="cs-CZ" sz="1400" dirty="0"/>
          </a:p>
        </p:txBody>
      </p:sp>
      <p:pic>
        <p:nvPicPr>
          <p:cNvPr id="6" name="Obrázek 5" descr="rrtv_logo_20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988840"/>
            <a:ext cx="3888432" cy="978462"/>
          </a:xfrm>
          <a:prstGeom prst="rect">
            <a:avLst/>
          </a:prstGeom>
        </p:spPr>
      </p:pic>
      <p:pic>
        <p:nvPicPr>
          <p:cNvPr id="7" name="Obrázek 6" descr="České_Radiokomunikace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4005064"/>
            <a:ext cx="3187628" cy="1575424"/>
          </a:xfrm>
          <a:prstGeom prst="rect">
            <a:avLst/>
          </a:prstGeom>
        </p:spPr>
      </p:pic>
      <p:pic>
        <p:nvPicPr>
          <p:cNvPr id="8" name="Obrázek 7" descr="ctu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1844824"/>
            <a:ext cx="2520280" cy="1389018"/>
          </a:xfrm>
          <a:prstGeom prst="rect">
            <a:avLst/>
          </a:prstGeom>
        </p:spPr>
      </p:pic>
      <p:pic>
        <p:nvPicPr>
          <p:cNvPr id="9" name="Obrázek 8" descr="logo.os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3789040"/>
            <a:ext cx="1950718" cy="19442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Studio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 smtClean="0"/>
              <a:t>14TC - Michal Růžička - Rádio JEĎ</a:t>
            </a:r>
            <a:endParaRPr lang="cs-CZ" sz="14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5</a:t>
            </a:fld>
            <a:endParaRPr lang="cs-CZ" sz="1400" dirty="0"/>
          </a:p>
        </p:txBody>
      </p:sp>
      <p:pic>
        <p:nvPicPr>
          <p:cNvPr id="6" name="Obrázek 5" descr="wave-studio-new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212976"/>
            <a:ext cx="4608512" cy="3070422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323528" y="1196752"/>
            <a:ext cx="777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cs-CZ" dirty="0" smtClean="0"/>
              <a:t>   mixážní </a:t>
            </a:r>
            <a:r>
              <a:rPr lang="cs-CZ" dirty="0"/>
              <a:t>pult </a:t>
            </a:r>
          </a:p>
          <a:p>
            <a:pPr lvl="0">
              <a:buFont typeface="Arial" pitchFamily="34" charset="0"/>
              <a:buChar char="•"/>
            </a:pPr>
            <a:r>
              <a:rPr lang="cs-CZ" dirty="0" smtClean="0"/>
              <a:t>   kondenzátorové </a:t>
            </a:r>
            <a:r>
              <a:rPr lang="cs-CZ" dirty="0"/>
              <a:t>mikrofony</a:t>
            </a:r>
          </a:p>
          <a:p>
            <a:pPr lvl="0">
              <a:buFont typeface="Arial" pitchFamily="34" charset="0"/>
              <a:buChar char="•"/>
            </a:pPr>
            <a:r>
              <a:rPr lang="cs-CZ" dirty="0" smtClean="0"/>
              <a:t>   poslechové </a:t>
            </a:r>
            <a:r>
              <a:rPr lang="cs-CZ" dirty="0"/>
              <a:t>monitory a sluchátka</a:t>
            </a:r>
          </a:p>
          <a:p>
            <a:pPr lvl="0">
              <a:buFont typeface="Arial" pitchFamily="34" charset="0"/>
              <a:buChar char="•"/>
            </a:pPr>
            <a:r>
              <a:rPr lang="cs-CZ" dirty="0" smtClean="0"/>
              <a:t>   telefonní </a:t>
            </a:r>
            <a:r>
              <a:rPr lang="cs-CZ" dirty="0"/>
              <a:t>hybrid pro spojení se studiem</a:t>
            </a:r>
          </a:p>
          <a:p>
            <a:pPr lvl="0">
              <a:buFont typeface="Arial" pitchFamily="34" charset="0"/>
              <a:buChar char="•"/>
            </a:pPr>
            <a:r>
              <a:rPr lang="cs-CZ" dirty="0" smtClean="0"/>
              <a:t>   výkonný </a:t>
            </a:r>
            <a:r>
              <a:rPr lang="cs-CZ" dirty="0"/>
              <a:t>počítač s odbavovacím systémem, zvukovou kartou a přehrávačem CD</a:t>
            </a:r>
          </a:p>
          <a:p>
            <a:pPr lvl="0">
              <a:buFont typeface="Arial" pitchFamily="34" charset="0"/>
              <a:buChar char="•"/>
            </a:pPr>
            <a:r>
              <a:rPr lang="cs-CZ" dirty="0" smtClean="0"/>
              <a:t>   zvukový </a:t>
            </a:r>
            <a:r>
              <a:rPr lang="cs-CZ" dirty="0" err="1"/>
              <a:t>enkodér</a:t>
            </a:r>
            <a:r>
              <a:rPr lang="cs-CZ" dirty="0"/>
              <a:t> a zařízení pro kontrolu zvuku</a:t>
            </a:r>
          </a:p>
          <a:p>
            <a:pPr lvl="0">
              <a:buFont typeface="Arial" pitchFamily="34" charset="0"/>
              <a:buChar char="•"/>
            </a:pPr>
            <a:r>
              <a:rPr lang="cs-CZ" dirty="0" smtClean="0"/>
              <a:t>   přenosové </a:t>
            </a:r>
            <a:r>
              <a:rPr lang="cs-CZ" dirty="0"/>
              <a:t>zařízení pro spojení studio - vysílač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Vysílač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 smtClean="0"/>
              <a:t>14TC - Michal Růžička - Rádio JEĎ</a:t>
            </a:r>
            <a:endParaRPr lang="cs-CZ" sz="14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6</a:t>
            </a:fld>
            <a:endParaRPr lang="cs-CZ" sz="1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3275856" y="1916832"/>
            <a:ext cx="561662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Praha PETŘÍN</a:t>
            </a:r>
          </a:p>
          <a:p>
            <a:endParaRPr lang="cs-CZ" dirty="0" smtClean="0"/>
          </a:p>
          <a:p>
            <a:r>
              <a:rPr lang="cs-CZ" dirty="0" smtClean="0"/>
              <a:t>s</a:t>
            </a:r>
            <a:r>
              <a:rPr lang="cs-CZ" dirty="0" smtClean="0"/>
              <a:t>práva</a:t>
            </a:r>
            <a:r>
              <a:rPr lang="cs-CZ" dirty="0" smtClean="0"/>
              <a:t>			České radiokomunikace</a:t>
            </a:r>
            <a:endParaRPr lang="cs-CZ" dirty="0"/>
          </a:p>
          <a:p>
            <a:r>
              <a:rPr lang="cs-CZ" dirty="0" smtClean="0"/>
              <a:t>p</a:t>
            </a:r>
            <a:r>
              <a:rPr lang="cs-CZ" dirty="0" smtClean="0"/>
              <a:t>olarizace</a:t>
            </a:r>
            <a:r>
              <a:rPr lang="cs-CZ" dirty="0" smtClean="0"/>
              <a:t>	 </a:t>
            </a:r>
            <a:r>
              <a:rPr lang="cs-CZ" dirty="0"/>
              <a:t>	</a:t>
            </a:r>
            <a:r>
              <a:rPr lang="cs-CZ" dirty="0" smtClean="0"/>
              <a:t>O </a:t>
            </a:r>
            <a:r>
              <a:rPr lang="cs-CZ" dirty="0"/>
              <a:t>- kruhová</a:t>
            </a:r>
          </a:p>
          <a:p>
            <a:r>
              <a:rPr lang="cs-CZ" dirty="0" smtClean="0"/>
              <a:t>max</a:t>
            </a:r>
            <a:r>
              <a:rPr lang="cs-CZ" dirty="0"/>
              <a:t>. vyzářený </a:t>
            </a:r>
            <a:r>
              <a:rPr lang="cs-CZ" dirty="0" smtClean="0"/>
              <a:t>výkon	5kW</a:t>
            </a:r>
            <a:endParaRPr lang="cs-CZ" dirty="0"/>
          </a:p>
          <a:p>
            <a:r>
              <a:rPr lang="cs-CZ" dirty="0" smtClean="0"/>
              <a:t>východní </a:t>
            </a:r>
            <a:r>
              <a:rPr lang="cs-CZ" dirty="0"/>
              <a:t>délka		14-23-58</a:t>
            </a:r>
          </a:p>
          <a:p>
            <a:r>
              <a:rPr lang="cs-CZ" dirty="0" smtClean="0"/>
              <a:t>severní </a:t>
            </a:r>
            <a:r>
              <a:rPr lang="cs-CZ" dirty="0"/>
              <a:t>šířka		</a:t>
            </a:r>
            <a:r>
              <a:rPr lang="cs-CZ" dirty="0" smtClean="0"/>
              <a:t>50-04-56</a:t>
            </a:r>
            <a:endParaRPr lang="cs-CZ" dirty="0"/>
          </a:p>
          <a:p>
            <a:r>
              <a:rPr lang="cs-CZ" dirty="0" smtClean="0"/>
              <a:t>nadmořská </a:t>
            </a:r>
            <a:r>
              <a:rPr lang="cs-CZ" dirty="0"/>
              <a:t>výška		324 m.</a:t>
            </a:r>
            <a:r>
              <a:rPr lang="cs-CZ" dirty="0" err="1"/>
              <a:t>n.m</a:t>
            </a:r>
            <a:r>
              <a:rPr lang="cs-CZ" dirty="0"/>
              <a:t>.</a:t>
            </a:r>
          </a:p>
          <a:p>
            <a:r>
              <a:rPr lang="cs-CZ" dirty="0" smtClean="0"/>
              <a:t>již </a:t>
            </a:r>
            <a:r>
              <a:rPr lang="cs-CZ" dirty="0"/>
              <a:t>vysílané stanice		</a:t>
            </a:r>
            <a:r>
              <a:rPr lang="cs-CZ" dirty="0" err="1"/>
              <a:t>ČRo</a:t>
            </a:r>
            <a:r>
              <a:rPr lang="cs-CZ" dirty="0"/>
              <a:t> 2 - Dvojka (91,2 MHz)</a:t>
            </a:r>
          </a:p>
          <a:p>
            <a:r>
              <a:rPr lang="cs-CZ" dirty="0"/>
              <a:t>			</a:t>
            </a:r>
            <a:r>
              <a:rPr lang="cs-CZ" dirty="0" smtClean="0"/>
              <a:t>Evropa </a:t>
            </a:r>
            <a:r>
              <a:rPr lang="cs-CZ" dirty="0"/>
              <a:t>2 (88,2 MHz)</a:t>
            </a:r>
          </a:p>
          <a:p>
            <a:r>
              <a:rPr lang="cs-CZ" dirty="0"/>
              <a:t>			</a:t>
            </a:r>
            <a:r>
              <a:rPr lang="cs-CZ" dirty="0" err="1" smtClean="0"/>
              <a:t>Radio</a:t>
            </a:r>
            <a:r>
              <a:rPr lang="cs-CZ" dirty="0" smtClean="0"/>
              <a:t> </a:t>
            </a:r>
            <a:r>
              <a:rPr lang="cs-CZ" dirty="0"/>
              <a:t>RFI (99,3 MHz) </a:t>
            </a:r>
          </a:p>
          <a:p>
            <a:endParaRPr lang="cs-CZ" dirty="0"/>
          </a:p>
        </p:txBody>
      </p:sp>
      <p:pic>
        <p:nvPicPr>
          <p:cNvPr id="7" name="Obrázek 6" descr="full_image_518b4509de27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340768"/>
            <a:ext cx="2913707" cy="4365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C2D0-1120-4F8D-8595-5E8EDC0E9EEC}" type="datetime8">
              <a:rPr lang="cs-CZ" sz="1400" smtClean="0"/>
              <a:pPr/>
              <a:t>15. 12. 2014 11:45</a:t>
            </a:fld>
            <a:endParaRPr lang="cs-CZ" sz="140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 smtClean="0"/>
              <a:t>14TC - Michal Růžička - Rádio JEĎ</a:t>
            </a: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7</a:t>
            </a:fld>
            <a:endParaRPr lang="cs-CZ" sz="1400" dirty="0"/>
          </a:p>
        </p:txBody>
      </p:sp>
      <p:pic>
        <p:nvPicPr>
          <p:cNvPr id="5" name="Obrázek 4" descr="Výstřiž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2" y="390525"/>
            <a:ext cx="8601075" cy="6076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Organizační chod rádia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 smtClean="0"/>
              <a:t>14TC - Michal Růžička - Rádio JEĎ</a:t>
            </a:r>
            <a:endParaRPr lang="cs-CZ" sz="14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8</a:t>
            </a:fld>
            <a:endParaRPr lang="cs-CZ" sz="140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611560" y="3429000"/>
          <a:ext cx="7992887" cy="2208276"/>
        </p:xfrm>
        <a:graphic>
          <a:graphicData uri="http://schemas.openxmlformats.org/drawingml/2006/table">
            <a:tbl>
              <a:tblPr/>
              <a:tblGrid>
                <a:gridCol w="2142345"/>
                <a:gridCol w="2925271"/>
                <a:gridCol w="2925271"/>
              </a:tblGrid>
              <a:tr h="576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Calibri"/>
                          <a:cs typeface="Times New Roman"/>
                        </a:rPr>
                        <a:t>Zaměstnanecký post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Calibri"/>
                          <a:cs typeface="Times New Roman"/>
                        </a:rPr>
                        <a:t>Počet zaměstnanců na postu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Pracovní doba na osobu[hod/týden]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Ředitel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Flexibilní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Obchodní zástupce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Hudební poradce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Technik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Moderátor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Calibri"/>
                          <a:cs typeface="Times New Roman"/>
                        </a:rPr>
                        <a:t>24*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Obdélník 6"/>
          <p:cNvSpPr/>
          <p:nvPr/>
        </p:nvSpPr>
        <p:spPr>
          <a:xfrm>
            <a:off x="1943707" y="5517232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* u moderování je počítáno 4x 5h v éteru + 1h přípravy</a:t>
            </a:r>
          </a:p>
        </p:txBody>
      </p:sp>
      <p:sp>
        <p:nvSpPr>
          <p:cNvPr id="9" name="Obdélník 8"/>
          <p:cNvSpPr/>
          <p:nvPr/>
        </p:nvSpPr>
        <p:spPr>
          <a:xfrm>
            <a:off x="971599" y="1340768"/>
            <a:ext cx="7272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u="sng" dirty="0" smtClean="0"/>
              <a:t>ředitel</a:t>
            </a:r>
            <a:r>
              <a:rPr lang="cs-CZ" dirty="0" smtClean="0"/>
              <a:t> </a:t>
            </a:r>
            <a:r>
              <a:rPr lang="cs-CZ" dirty="0"/>
              <a:t>		</a:t>
            </a:r>
            <a:r>
              <a:rPr lang="cs-CZ" dirty="0" smtClean="0"/>
              <a:t>  - </a:t>
            </a:r>
            <a:r>
              <a:rPr lang="cs-CZ" dirty="0"/>
              <a:t>rozhoduje o veškerém dění ve firmě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u="sng" dirty="0"/>
              <a:t>obchodní oddělení</a:t>
            </a:r>
            <a:r>
              <a:rPr lang="cs-CZ" dirty="0"/>
              <a:t> </a:t>
            </a:r>
            <a:r>
              <a:rPr lang="cs-CZ" dirty="0" smtClean="0"/>
              <a:t> - </a:t>
            </a:r>
            <a:r>
              <a:rPr lang="cs-CZ" dirty="0"/>
              <a:t>vedení účetnictví a celkový chod </a:t>
            </a:r>
            <a:r>
              <a:rPr lang="cs-CZ" dirty="0" smtClean="0"/>
              <a:t>firmy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u="sng" dirty="0" smtClean="0"/>
              <a:t>hudební poradce</a:t>
            </a:r>
            <a:r>
              <a:rPr lang="cs-CZ" dirty="0" smtClean="0"/>
              <a:t>	  - výběr hudby do éteru 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u="sng" dirty="0"/>
              <a:t>technik</a:t>
            </a:r>
            <a:r>
              <a:rPr lang="cs-CZ" dirty="0"/>
              <a:t> 		</a:t>
            </a:r>
            <a:r>
              <a:rPr lang="cs-CZ" dirty="0" smtClean="0"/>
              <a:t>  - </a:t>
            </a:r>
            <a:r>
              <a:rPr lang="cs-CZ" dirty="0"/>
              <a:t>zajišťovaní bezproblémového chodu studia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u="sng" dirty="0"/>
              <a:t>moderátoři</a:t>
            </a:r>
            <a:r>
              <a:rPr lang="cs-CZ" dirty="0"/>
              <a:t> 	</a:t>
            </a:r>
            <a:r>
              <a:rPr lang="cs-CZ" dirty="0" smtClean="0"/>
              <a:t>  - </a:t>
            </a:r>
            <a:r>
              <a:rPr lang="cs-CZ" dirty="0"/>
              <a:t>komunikace s posluchači, zjišťování a </a:t>
            </a:r>
            <a:r>
              <a:rPr lang="cs-CZ" dirty="0" smtClean="0"/>
              <a:t>vysílání 			    dopravních </a:t>
            </a:r>
            <a:r>
              <a:rPr lang="cs-CZ" dirty="0"/>
              <a:t>aktualit do éteru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C2D0-1120-4F8D-8595-5E8EDC0E9EEC}" type="datetime8">
              <a:rPr lang="cs-CZ" sz="1400" smtClean="0"/>
              <a:pPr/>
              <a:t>15. 12. 2014 11:45</a:t>
            </a:fld>
            <a:endParaRPr lang="cs-CZ" sz="140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 smtClean="0"/>
              <a:t>14TC - Michal Růžička - Rádio JEĎ</a:t>
            </a: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9</a:t>
            </a:fld>
            <a:endParaRPr lang="cs-CZ" sz="140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467544" y="1772816"/>
          <a:ext cx="8208916" cy="2808313"/>
        </p:xfrm>
        <a:graphic>
          <a:graphicData uri="http://schemas.openxmlformats.org/drawingml/2006/table">
            <a:tbl>
              <a:tblPr/>
              <a:tblGrid>
                <a:gridCol w="1025669"/>
                <a:gridCol w="1025669"/>
                <a:gridCol w="1025669"/>
                <a:gridCol w="1025669"/>
                <a:gridCol w="1026560"/>
                <a:gridCol w="1026560"/>
                <a:gridCol w="1026560"/>
                <a:gridCol w="1026560"/>
              </a:tblGrid>
              <a:tr h="694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Calibri"/>
                          <a:cs typeface="Times New Roman"/>
                        </a:rPr>
                        <a:t>Vysílací hodiny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Calibri"/>
                          <a:cs typeface="Times New Roman"/>
                        </a:rPr>
                        <a:t>Vysílací dny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78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Pondělí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Úterý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Středa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Čtvrtek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Pátek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Sobota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>
                          <a:latin typeface="Times New Roman"/>
                          <a:ea typeface="Calibri"/>
                          <a:cs typeface="Times New Roman"/>
                        </a:rPr>
                        <a:t>Neděle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00-06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06-11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11-16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16-21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21-24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cs-C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Obdélník 5"/>
          <p:cNvSpPr/>
          <p:nvPr/>
        </p:nvSpPr>
        <p:spPr>
          <a:xfrm>
            <a:off x="971600" y="508518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čísla reprezentují moderátory, znak - znamená chod rádia bez moderování, X - střídání se moderátorů po týdnu</a:t>
            </a:r>
          </a:p>
        </p:txBody>
      </p:sp>
      <p:sp>
        <p:nvSpPr>
          <p:cNvPr id="7" name="Obdélník 6"/>
          <p:cNvSpPr/>
          <p:nvPr/>
        </p:nvSpPr>
        <p:spPr>
          <a:xfrm>
            <a:off x="179512" y="548680"/>
            <a:ext cx="87436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400" b="1" dirty="0">
                <a:latin typeface="+mj-lt"/>
              </a:rPr>
              <a:t>Vysílání z pohledu směn moderátorů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plán - výdaje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10</a:t>
            </a:fld>
            <a:endParaRPr lang="cs-CZ" sz="140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331641" y="2132856"/>
          <a:ext cx="6480719" cy="3456378"/>
        </p:xfrm>
        <a:graphic>
          <a:graphicData uri="http://schemas.openxmlformats.org/drawingml/2006/table">
            <a:tbl>
              <a:tblPr/>
              <a:tblGrid>
                <a:gridCol w="3706018"/>
                <a:gridCol w="2774701"/>
              </a:tblGrid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latin typeface="Times New Roman"/>
                          <a:ea typeface="Calibri"/>
                          <a:cs typeface="Times New Roman"/>
                        </a:rPr>
                        <a:t>Název položky</a:t>
                      </a:r>
                      <a:endParaRPr lang="cs-CZ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latin typeface="Times New Roman"/>
                          <a:ea typeface="Calibri"/>
                          <a:cs typeface="Times New Roman"/>
                        </a:rPr>
                        <a:t>Cena [Kč]</a:t>
                      </a:r>
                      <a:endParaRPr lang="cs-CZ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Vybudování funkčního studia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4 000 000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Zřízení kanceláře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250 000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Licence od RRTV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25 000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Připojení od ČRa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150 000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Vytvoření webu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29 000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Správní poplatek ČTÚ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3 000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Správní poplatek OSA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3 000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Calibri"/>
                          <a:cs typeface="Times New Roman"/>
                        </a:rPr>
                        <a:t>Celkem</a:t>
                      </a:r>
                      <a:endParaRPr lang="cs-CZ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Calibri"/>
                          <a:cs typeface="Times New Roman"/>
                        </a:rPr>
                        <a:t>4 460 000</a:t>
                      </a:r>
                      <a:endParaRPr lang="cs-CZ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1259632" y="155679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Počáteční náklady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plán - výdaje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11</a:t>
            </a:fld>
            <a:endParaRPr lang="cs-CZ" sz="1400"/>
          </a:p>
        </p:txBody>
      </p:sp>
      <p:sp>
        <p:nvSpPr>
          <p:cNvPr id="7" name="TextovéPole 6"/>
          <p:cNvSpPr txBox="1"/>
          <p:nvPr/>
        </p:nvSpPr>
        <p:spPr>
          <a:xfrm>
            <a:off x="1259632" y="1484784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Platy</a:t>
            </a:r>
            <a:endParaRPr lang="cs-CZ" sz="2400" dirty="0"/>
          </a:p>
        </p:txBody>
      </p:sp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683569" y="2079498"/>
          <a:ext cx="7848872" cy="3797776"/>
        </p:xfrm>
        <a:graphic>
          <a:graphicData uri="http://schemas.openxmlformats.org/drawingml/2006/table">
            <a:tbl>
              <a:tblPr/>
              <a:tblGrid>
                <a:gridCol w="1418289"/>
                <a:gridCol w="1403174"/>
                <a:gridCol w="1403174"/>
                <a:gridCol w="1309964"/>
                <a:gridCol w="1189045"/>
                <a:gridCol w="1125226"/>
              </a:tblGrid>
              <a:tr h="81380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Post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Za jednoho zaměstnance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Za všechny zaměstnance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80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Základní měsíční mzda [Kč]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Pohyblivá složka měsíční mzdy [Kč]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Celkem za měsíc [Kč]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Celkem za rok [Kč]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Celkem za rok [Kč]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Ředitel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30 000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40 000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480 000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480 000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Obchodní zástupce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18 000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4 000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22 000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264 000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528 000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Hudební poradce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18 000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4 000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22 000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264 000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264 000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Technik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17 000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3 000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240 000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240 000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Moderátor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19 000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3 000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22 000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264 000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1 320 000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70">
                <a:tc gridSpan="5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Celkem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2 832 000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plán - výdaje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12</a:t>
            </a:fld>
            <a:endParaRPr lang="cs-CZ" sz="1400"/>
          </a:p>
        </p:txBody>
      </p:sp>
      <p:sp>
        <p:nvSpPr>
          <p:cNvPr id="7" name="TextovéPole 6"/>
          <p:cNvSpPr txBox="1"/>
          <p:nvPr/>
        </p:nvSpPr>
        <p:spPr>
          <a:xfrm>
            <a:off x="1259632" y="1484784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Variabilní náklady</a:t>
            </a:r>
            <a:endParaRPr lang="cs-CZ" sz="2400" dirty="0"/>
          </a:p>
        </p:txBody>
      </p:sp>
      <p:graphicFrame>
        <p:nvGraphicFramePr>
          <p:cNvPr id="9" name="Tabulka 8"/>
          <p:cNvGraphicFramePr>
            <a:graphicFrameLocks noGrp="1"/>
          </p:cNvGraphicFramePr>
          <p:nvPr/>
        </p:nvGraphicFramePr>
        <p:xfrm>
          <a:off x="683568" y="2060848"/>
          <a:ext cx="7848871" cy="3700625"/>
        </p:xfrm>
        <a:graphic>
          <a:graphicData uri="http://schemas.openxmlformats.org/drawingml/2006/table">
            <a:tbl>
              <a:tblPr/>
              <a:tblGrid>
                <a:gridCol w="2615723"/>
                <a:gridCol w="2616574"/>
                <a:gridCol w="2616574"/>
              </a:tblGrid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latin typeface="Times New Roman"/>
                          <a:ea typeface="Calibri"/>
                          <a:cs typeface="Times New Roman"/>
                        </a:rPr>
                        <a:t>Položka</a:t>
                      </a:r>
                      <a:endParaRPr lang="cs-CZ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>
                          <a:latin typeface="Times New Roman"/>
                          <a:ea typeface="Calibri"/>
                          <a:cs typeface="Times New Roman"/>
                        </a:rPr>
                        <a:t>Měsíční výdaj [Kč]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>
                          <a:latin typeface="Times New Roman"/>
                          <a:ea typeface="Calibri"/>
                          <a:cs typeface="Times New Roman"/>
                        </a:rPr>
                        <a:t>Roční výdaj [Kč]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Připojení k internetu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1 200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14 400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Údržba všech zařízení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10 000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120 000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Kancelářské potřeby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3 000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36 000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Poplatky za připojení na vysílač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5 000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60 000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latin typeface="Times New Roman"/>
                          <a:ea typeface="Calibri"/>
                          <a:cs typeface="Times New Roman"/>
                        </a:rPr>
                        <a:t>Pronájem </a:t>
                      </a:r>
                      <a:r>
                        <a:rPr lang="cs-CZ" sz="1600" dirty="0">
                          <a:latin typeface="Times New Roman"/>
                          <a:ea typeface="Calibri"/>
                          <a:cs typeface="Times New Roman"/>
                        </a:rPr>
                        <a:t>prostor</a:t>
                      </a:r>
                      <a:endParaRPr lang="cs-CZ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20 000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240 000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Autorská práva (pomocí OSA)*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20 800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250 000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Jiné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10 000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latin typeface="Times New Roman"/>
                          <a:ea typeface="Calibri"/>
                          <a:cs typeface="Times New Roman"/>
                        </a:rPr>
                        <a:t>120 000</a:t>
                      </a:r>
                      <a:endParaRPr lang="cs-C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23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Times New Roman"/>
                          <a:ea typeface="Calibri"/>
                          <a:cs typeface="Times New Roman"/>
                        </a:rPr>
                        <a:t>Celkem</a:t>
                      </a:r>
                      <a:endParaRPr lang="cs-CZ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Times New Roman"/>
                          <a:ea typeface="Calibri"/>
                          <a:cs typeface="Times New Roman"/>
                        </a:rPr>
                        <a:t>840 400</a:t>
                      </a:r>
                      <a:endParaRPr lang="cs-CZ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10" name="Obdélník 9"/>
          <p:cNvSpPr/>
          <p:nvPr/>
        </p:nvSpPr>
        <p:spPr>
          <a:xfrm>
            <a:off x="683568" y="580526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/>
              <a:t>*Poplatek na autorská práva placen skrz OSA činní 5% z celkového příjmu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plán - příjmy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13</a:t>
            </a:fld>
            <a:endParaRPr lang="cs-CZ" sz="1400"/>
          </a:p>
        </p:txBody>
      </p:sp>
      <p:sp>
        <p:nvSpPr>
          <p:cNvPr id="13" name="Obdélník 12"/>
          <p:cNvSpPr/>
          <p:nvPr/>
        </p:nvSpPr>
        <p:spPr>
          <a:xfrm>
            <a:off x="1007604" y="1484784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/>
              <a:t>Cena za týdenní přehrávání 30 sekundového spotu v určitém vysílacím čase (v jedné hodině 5 reklamních bloků o 1,5 minutě). </a:t>
            </a:r>
          </a:p>
        </p:txBody>
      </p:sp>
      <p:graphicFrame>
        <p:nvGraphicFramePr>
          <p:cNvPr id="14" name="Tabulka 13"/>
          <p:cNvGraphicFramePr>
            <a:graphicFrameLocks noGrp="1"/>
          </p:cNvGraphicFramePr>
          <p:nvPr/>
        </p:nvGraphicFramePr>
        <p:xfrm>
          <a:off x="755576" y="2276872"/>
          <a:ext cx="7704857" cy="1003295"/>
        </p:xfrm>
        <a:graphic>
          <a:graphicData uri="http://schemas.openxmlformats.org/drawingml/2006/table">
            <a:tbl>
              <a:tblPr/>
              <a:tblGrid>
                <a:gridCol w="855992"/>
                <a:gridCol w="855992"/>
                <a:gridCol w="855992"/>
                <a:gridCol w="855992"/>
                <a:gridCol w="855992"/>
                <a:gridCol w="855992"/>
                <a:gridCol w="855992"/>
                <a:gridCol w="855992"/>
                <a:gridCol w="856921"/>
              </a:tblGrid>
              <a:tr h="512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Časové pásmo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00-06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06-09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09-11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11-14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14-16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16-19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19-21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21-24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Cena [Kč]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1 500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1 500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1 200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1 200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1 500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600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Obdélník 14"/>
          <p:cNvSpPr/>
          <p:nvPr/>
        </p:nvSpPr>
        <p:spPr>
          <a:xfrm>
            <a:off x="791580" y="3861048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 err="1"/>
              <a:t>Koecifient</a:t>
            </a:r>
            <a:r>
              <a:rPr lang="cs-CZ" dirty="0"/>
              <a:t> násobení ceny při jiné délce reklamního spotu</a:t>
            </a:r>
          </a:p>
        </p:txBody>
      </p:sp>
      <p:graphicFrame>
        <p:nvGraphicFramePr>
          <p:cNvPr id="16" name="Tabulka 15"/>
          <p:cNvGraphicFramePr>
            <a:graphicFrameLocks noGrp="1"/>
          </p:cNvGraphicFramePr>
          <p:nvPr/>
        </p:nvGraphicFramePr>
        <p:xfrm>
          <a:off x="755576" y="4365104"/>
          <a:ext cx="7704854" cy="1008112"/>
        </p:xfrm>
        <a:graphic>
          <a:graphicData uri="http://schemas.openxmlformats.org/drawingml/2006/table">
            <a:tbl>
              <a:tblPr/>
              <a:tblGrid>
                <a:gridCol w="936106"/>
                <a:gridCol w="604530"/>
                <a:gridCol w="770318"/>
                <a:gridCol w="770318"/>
                <a:gridCol w="770318"/>
                <a:gridCol w="770318"/>
                <a:gridCol w="770318"/>
                <a:gridCol w="770318"/>
                <a:gridCol w="771155"/>
                <a:gridCol w="771155"/>
              </a:tblGrid>
              <a:tr h="672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Times New Roman"/>
                          <a:ea typeface="Calibri"/>
                          <a:cs typeface="Times New Roman"/>
                        </a:rPr>
                        <a:t>Délka spotu [s]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latin typeface="Times New Roman"/>
                          <a:ea typeface="Calibri"/>
                          <a:cs typeface="Times New Roman"/>
                        </a:rPr>
                        <a:t>Koecifient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0,5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0,6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0,7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0,8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0,9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1,2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1,4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latin typeface="Times New Roman"/>
                          <a:ea typeface="Calibri"/>
                          <a:cs typeface="Times New Roman"/>
                        </a:rPr>
                        <a:t>1,5</a:t>
                      </a:r>
                      <a:endParaRPr lang="cs-CZ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Times New Roman"/>
                          <a:ea typeface="Calibri"/>
                          <a:cs typeface="Times New Roman"/>
                        </a:rPr>
                        <a:t>1,7</a:t>
                      </a:r>
                      <a:endParaRPr lang="cs-CZ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plán - vyhodnocení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14</a:t>
            </a:fld>
            <a:endParaRPr lang="cs-CZ" sz="1400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899592" y="1340768"/>
            <a:ext cx="7344816" cy="220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cs-CZ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čekávaný zisk</a:t>
            </a:r>
            <a:endParaRPr kumimoji="0" lang="cs-CZ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Při vysílání 12ti různých 30ti sekundových spotů v každém z časových pásem </a:t>
            </a:r>
            <a:endParaRPr kumimoji="0" lang="cs-CZ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12 * 200 * 2 + 12 * 1 500 * 3 + 12 * 1 200 * 2 + 12 * 600 = </a:t>
            </a:r>
            <a:r>
              <a:rPr kumimoji="0" lang="cs-CZ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94 800,-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Kč/týden </a:t>
            </a:r>
            <a:endParaRPr kumimoji="0" lang="cs-CZ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94 800 * 52 týdnů = </a:t>
            </a:r>
            <a:r>
              <a:rPr kumimoji="0" lang="cs-CZ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4 929 600 ,- Kč/rok</a:t>
            </a:r>
            <a:endParaRPr kumimoji="0" lang="cs-CZ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Odhadovaný roční příjem by se měl blížit 5 miliónům Kč.</a:t>
            </a:r>
            <a:endParaRPr kumimoji="0" lang="cs-C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899592" y="3645024"/>
            <a:ext cx="612068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b="1" dirty="0" smtClean="0"/>
              <a:t>Odhadované náklady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Počáteční náklady		- 4 460 000 Kč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Platy			- 2 832 000 Kč/rok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Ostatní náklady		- </a:t>
            </a:r>
            <a:r>
              <a:rPr lang="cs-CZ" u="sng" dirty="0" smtClean="0"/>
              <a:t>   840 400 Kč/rok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Celkové roční náklady	- 3 672 400 Kč/rok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Finanční plán - vyhodnocení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15</a:t>
            </a:fld>
            <a:endParaRPr lang="cs-CZ" sz="1400"/>
          </a:p>
        </p:txBody>
      </p:sp>
      <p:graphicFrame>
        <p:nvGraphicFramePr>
          <p:cNvPr id="8" name="Graf 7"/>
          <p:cNvGraphicFramePr/>
          <p:nvPr/>
        </p:nvGraphicFramePr>
        <p:xfrm>
          <a:off x="755576" y="1412776"/>
          <a:ext cx="7704855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Obdélník 8"/>
          <p:cNvSpPr/>
          <p:nvPr/>
        </p:nvSpPr>
        <p:spPr>
          <a:xfrm>
            <a:off x="755576" y="566124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 grafu vyplývá, že zhruba po 3,5 letech se dostaneme na 0 a začneme být ziskoví.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DAA1-6932-46E2-A965-972CDC9A1EEF}" type="datetime8">
              <a:rPr lang="cs-CZ" sz="1400" smtClean="0"/>
              <a:pPr/>
              <a:t>15. 12. 2014 11:45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 smtClean="0"/>
              <a:t>14TC - Michal Růžička - Rádio JEĎ</a:t>
            </a:r>
            <a:endParaRPr lang="cs-CZ" sz="14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16</a:t>
            </a:fld>
            <a:endParaRPr lang="cs-CZ" sz="140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67544" y="1340768"/>
            <a:ext cx="8424936" cy="43087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Český telekomunikační úřad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[online]. 2008 [cit. 25.11.2014]. Dostupné z: 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2"/>
              </a:rPr>
              <a:t>http://www.</a:t>
            </a:r>
            <a:r>
              <a:rPr kumimoji="0" lang="cs-CZ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2"/>
              </a:rPr>
              <a:t>ctu.cz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2"/>
              </a:rPr>
              <a:t>/</a:t>
            </a:r>
            <a:endParaRPr kumimoji="0" lang="cs-CZ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Rada pro rozhlasové a televizní vysílání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[online]. 2011 [cit. 25.11.2014]. Dostupné z: 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http://www.</a:t>
            </a:r>
            <a:r>
              <a:rPr kumimoji="0" lang="cs-CZ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rrtv.cz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/</a:t>
            </a:r>
            <a:r>
              <a:rPr kumimoji="0" lang="cs-CZ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cz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/Default.</a:t>
            </a:r>
            <a:r>
              <a:rPr kumimoji="0" lang="cs-CZ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3"/>
              </a:rPr>
              <a:t>aspx</a:t>
            </a:r>
            <a:endParaRPr kumimoji="0" lang="cs-CZ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Ochranný svaz autorský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[online]. 2011 [cit. 25.11.2014]. Dostupné z: 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http://www.osa.</a:t>
            </a:r>
            <a:r>
              <a:rPr kumimoji="0" lang="cs-CZ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cz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/</a:t>
            </a:r>
            <a:endParaRPr kumimoji="0" lang="cs-CZ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České radiokomunikace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[online]. 2014 [cit. 25.11.2014]. Dostupné      z: 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5"/>
              </a:rPr>
              <a:t>http://www.radiokomunikace.</a:t>
            </a:r>
            <a:r>
              <a:rPr kumimoji="0" lang="cs-CZ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5"/>
              </a:rPr>
              <a:t>cz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5"/>
              </a:rPr>
              <a:t>/</a:t>
            </a:r>
            <a:endParaRPr kumimoji="0" lang="cs-CZ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2Wcom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[online]. 2013 [cit. 25.11.2014]. Dostupné z: 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6"/>
              </a:rPr>
              <a:t>http://www.2wcom.com/</a:t>
            </a:r>
            <a:r>
              <a:rPr kumimoji="0" lang="cs-CZ" sz="16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cs-CZ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Rádio Impuls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[online]. 2014 [cit. 25.11.2014]. Dostupné z: 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7"/>
              </a:rPr>
              <a:t>http://www.impuls.</a:t>
            </a:r>
            <a:r>
              <a:rPr kumimoji="0" lang="cs-CZ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7"/>
              </a:rPr>
              <a:t>cz</a:t>
            </a:r>
            <a:r>
              <a:rPr kumimoji="0" lang="cs-C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7"/>
              </a:rPr>
              <a:t>/</a:t>
            </a:r>
            <a:endParaRPr kumimoji="0" lang="cs-C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EE71-DEE2-4F0C-A977-79230FA6033B}" type="datetime8">
              <a:rPr lang="cs-CZ" sz="1400" smtClean="0"/>
              <a:pPr/>
              <a:t>15. 12. 2014 11:45</a:t>
            </a:fld>
            <a:endParaRPr lang="cs-CZ" sz="140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smtClean="0"/>
              <a:t>14TC - Michal Růžička - Rádio JEĎ</a:t>
            </a:r>
            <a:endParaRPr lang="cs-CZ" sz="140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BF55-21A7-48A1-B27C-BCDC36FCB15D}" type="slidenum">
              <a:rPr lang="cs-CZ" sz="1400" smtClean="0"/>
              <a:pPr/>
              <a:t>17</a:t>
            </a:fld>
            <a:endParaRPr lang="cs-CZ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775</Words>
  <Application>Microsoft Office PowerPoint</Application>
  <PresentationFormat>Předvádění na obrazovce (4:3)</PresentationFormat>
  <Paragraphs>319</Paragraphs>
  <Slides>17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sady Office</vt:lpstr>
      <vt:lpstr>Rádio JEĎ</vt:lpstr>
      <vt:lpstr>O společnosti</vt:lpstr>
      <vt:lpstr>Snímek 3</vt:lpstr>
      <vt:lpstr>Právní úkony a legalizace vysílání</vt:lpstr>
      <vt:lpstr>Studio</vt:lpstr>
      <vt:lpstr>Vysílač</vt:lpstr>
      <vt:lpstr>Snímek 7</vt:lpstr>
      <vt:lpstr>Organizační chod rádia</vt:lpstr>
      <vt:lpstr>Snímek 9</vt:lpstr>
      <vt:lpstr>Finanční plán - výdaje</vt:lpstr>
      <vt:lpstr>Finanční plán - výdaje</vt:lpstr>
      <vt:lpstr>Finanční plán - výdaje</vt:lpstr>
      <vt:lpstr>Finanční plán - příjmy</vt:lpstr>
      <vt:lpstr>Finanční plán - vyhodnocení</vt:lpstr>
      <vt:lpstr>Finanční plán - vyhodnocení</vt:lpstr>
      <vt:lpstr>Zdroje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Michal Růžička</dc:creator>
  <cp:lastModifiedBy>Michal Růžička</cp:lastModifiedBy>
  <cp:revision>22</cp:revision>
  <dcterms:created xsi:type="dcterms:W3CDTF">2014-12-14T21:00:56Z</dcterms:created>
  <dcterms:modified xsi:type="dcterms:W3CDTF">2014-12-15T11:40:16Z</dcterms:modified>
</cp:coreProperties>
</file>