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cs-CZ"/>
              <a:t>Předpokládaný růst zákazníků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Sloupec1</c:v>
                </c:pt>
              </c:strCache>
            </c:strRef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numRef>
              <c:f>List1!$A$2:$A$13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List1!$B$2:$B$13</c:f>
              <c:numCache>
                <c:formatCode>General</c:formatCode>
                <c:ptCount val="12"/>
                <c:pt idx="0">
                  <c:v>80</c:v>
                </c:pt>
                <c:pt idx="1">
                  <c:v>100</c:v>
                </c:pt>
                <c:pt idx="2">
                  <c:v>120</c:v>
                </c:pt>
                <c:pt idx="3">
                  <c:v>140</c:v>
                </c:pt>
                <c:pt idx="4">
                  <c:v>160</c:v>
                </c:pt>
                <c:pt idx="5">
                  <c:v>180</c:v>
                </c:pt>
                <c:pt idx="6">
                  <c:v>190</c:v>
                </c:pt>
                <c:pt idx="7">
                  <c:v>200</c:v>
                </c:pt>
                <c:pt idx="8">
                  <c:v>210</c:v>
                </c:pt>
                <c:pt idx="9">
                  <c:v>215</c:v>
                </c:pt>
                <c:pt idx="10">
                  <c:v>217</c:v>
                </c:pt>
                <c:pt idx="11">
                  <c:v>220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Sloupec2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numRef>
              <c:f>List1!$A$2:$A$13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List1!$C$2:$C$13</c:f>
              <c:numCache>
                <c:formatCode>General</c:formatCode>
                <c:ptCount val="12"/>
              </c:numCache>
            </c:numRef>
          </c:val>
          <c:smooth val="0"/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Sloupec3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numRef>
              <c:f>List1!$A$2:$A$13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List1!$D$2:$D$13</c:f>
              <c:numCache>
                <c:formatCode>General</c:formatCode>
                <c:ptCount val="12"/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9525">
              <a:solidFill>
                <a:schemeClr val="lt1">
                  <a:lumMod val="95000"/>
                  <a:alpha val="54000"/>
                </a:schemeClr>
              </a:solidFill>
              <a:prstDash val="dash"/>
            </a:ln>
            <a:effectLst/>
          </c:spPr>
        </c:hiLowLines>
        <c:smooth val="0"/>
        <c:axId val="-1191284480"/>
        <c:axId val="-1191286112"/>
      </c:lineChart>
      <c:catAx>
        <c:axId val="-119128448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/>
                  <a:t>Měsíc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1" i="0" u="none" strike="noStrike" kern="1200" cap="all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lt1">
                <a:lumMod val="95000"/>
                <a:alpha val="1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-1191286112"/>
        <c:crosses val="autoZero"/>
        <c:auto val="1"/>
        <c:lblAlgn val="ctr"/>
        <c:lblOffset val="100"/>
        <c:noMultiLvlLbl val="0"/>
      </c:catAx>
      <c:valAx>
        <c:axId val="-1191286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 sz="800" dirty="0"/>
                  <a:t>Předpokládaný počet zákazníků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1" i="0" u="none" strike="noStrike" kern="1200" cap="all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-11912844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cs-CZ"/>
              <a:t>Měsíční zisk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Sloupec1</c:v>
                </c:pt>
              </c:strCache>
            </c:strRef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numRef>
              <c:f>List1!$A$2:$A$13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List1!$B$2:$B$13</c:f>
              <c:numCache>
                <c:formatCode>General</c:formatCode>
                <c:ptCount val="12"/>
                <c:pt idx="0">
                  <c:v>-126800</c:v>
                </c:pt>
                <c:pt idx="1">
                  <c:v>-87000</c:v>
                </c:pt>
                <c:pt idx="2">
                  <c:v>-47200</c:v>
                </c:pt>
                <c:pt idx="3">
                  <c:v>-7400</c:v>
                </c:pt>
                <c:pt idx="4">
                  <c:v>32400</c:v>
                </c:pt>
                <c:pt idx="5">
                  <c:v>72200</c:v>
                </c:pt>
                <c:pt idx="6">
                  <c:v>92100</c:v>
                </c:pt>
                <c:pt idx="7">
                  <c:v>112000</c:v>
                </c:pt>
                <c:pt idx="8">
                  <c:v>131900</c:v>
                </c:pt>
                <c:pt idx="9">
                  <c:v>141850</c:v>
                </c:pt>
                <c:pt idx="10">
                  <c:v>145830</c:v>
                </c:pt>
                <c:pt idx="11">
                  <c:v>151800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Sloupec2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numRef>
              <c:f>List1!$A$2:$A$13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List1!$C$2:$C$14</c:f>
              <c:numCache>
                <c:formatCode>General</c:formatCode>
                <c:ptCount val="13"/>
              </c:numCache>
            </c:numRef>
          </c:val>
          <c:smooth val="0"/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Sloupec3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numRef>
              <c:f>List1!$A$2:$A$13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List1!$D$2:$D$14</c:f>
              <c:numCache>
                <c:formatCode>General</c:formatCode>
                <c:ptCount val="13"/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9525">
              <a:solidFill>
                <a:schemeClr val="lt1">
                  <a:lumMod val="95000"/>
                  <a:alpha val="54000"/>
                </a:schemeClr>
              </a:solidFill>
              <a:prstDash val="dash"/>
            </a:ln>
            <a:effectLst/>
          </c:spPr>
        </c:hiLowLines>
        <c:smooth val="0"/>
        <c:axId val="-920060976"/>
        <c:axId val="-920061520"/>
      </c:lineChart>
      <c:catAx>
        <c:axId val="-92006097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/>
                  <a:t>Měsíc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1" i="0" u="none" strike="noStrike" kern="1200" cap="all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lt1">
                <a:lumMod val="95000"/>
                <a:alpha val="1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-920061520"/>
        <c:crosses val="autoZero"/>
        <c:auto val="1"/>
        <c:lblAlgn val="ctr"/>
        <c:lblOffset val="100"/>
        <c:noMultiLvlLbl val="0"/>
      </c:catAx>
      <c:valAx>
        <c:axId val="-920061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/>
                  <a:t>Zisk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1" i="0" u="none" strike="noStrike" kern="1200" cap="all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-9200609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3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33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D63A7A-CA81-426B-B8C9-C0D22C5C67BD}" type="datetimeFigureOut">
              <a:rPr lang="cs-CZ" smtClean="0"/>
              <a:t>15. 12. 2014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359D4C-677A-412C-B01B-30071D15D90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89848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59D4C-677A-412C-B01B-30071D15D908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371823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59D4C-677A-412C-B01B-30071D15D908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549477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59D4C-677A-412C-B01B-30071D15D908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151822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59D4C-677A-412C-B01B-30071D15D908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245071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59D4C-677A-412C-B01B-30071D15D908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02619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59D4C-677A-412C-B01B-30071D15D908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516155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59D4C-677A-412C-B01B-30071D15D908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363169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59D4C-677A-412C-B01B-30071D15D908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3733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59D4C-677A-412C-B01B-30071D15D908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886554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59D4C-677A-412C-B01B-30071D15D908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78090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59D4C-677A-412C-B01B-30071D15D908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2352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73FBB-DB41-4E4E-A933-F1A708051BB9}" type="datetimeFigureOut">
              <a:rPr lang="cs-CZ" smtClean="0"/>
              <a:t>15. 12. 2014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D3CA6-F328-4A5C-8A3A-1E5C8A21DC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79890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73FBB-DB41-4E4E-A933-F1A708051BB9}" type="datetimeFigureOut">
              <a:rPr lang="cs-CZ" smtClean="0"/>
              <a:t>15. 12. 2014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D3CA6-F328-4A5C-8A3A-1E5C8A21DC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29357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73FBB-DB41-4E4E-A933-F1A708051BB9}" type="datetimeFigureOut">
              <a:rPr lang="cs-CZ" smtClean="0"/>
              <a:t>15. 12. 2014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D3CA6-F328-4A5C-8A3A-1E5C8A21DC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8260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73FBB-DB41-4E4E-A933-F1A708051BB9}" type="datetimeFigureOut">
              <a:rPr lang="cs-CZ" smtClean="0"/>
              <a:t>15. 12. 2014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D3CA6-F328-4A5C-8A3A-1E5C8A21DC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89582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73FBB-DB41-4E4E-A933-F1A708051BB9}" type="datetimeFigureOut">
              <a:rPr lang="cs-CZ" smtClean="0"/>
              <a:t>15. 12. 2014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D3CA6-F328-4A5C-8A3A-1E5C8A21DC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74468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73FBB-DB41-4E4E-A933-F1A708051BB9}" type="datetimeFigureOut">
              <a:rPr lang="cs-CZ" smtClean="0"/>
              <a:t>15. 12. 2014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D3CA6-F328-4A5C-8A3A-1E5C8A21DC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17876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73FBB-DB41-4E4E-A933-F1A708051BB9}" type="datetimeFigureOut">
              <a:rPr lang="cs-CZ" smtClean="0"/>
              <a:t>15. 12. 2014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D3CA6-F328-4A5C-8A3A-1E5C8A21DC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83617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73FBB-DB41-4E4E-A933-F1A708051BB9}" type="datetimeFigureOut">
              <a:rPr lang="cs-CZ" smtClean="0"/>
              <a:t>15. 12. 2014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D3CA6-F328-4A5C-8A3A-1E5C8A21DC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14573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73FBB-DB41-4E4E-A933-F1A708051BB9}" type="datetimeFigureOut">
              <a:rPr lang="cs-CZ" smtClean="0"/>
              <a:t>15. 12. 2014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D3CA6-F328-4A5C-8A3A-1E5C8A21DC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64295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73FBB-DB41-4E4E-A933-F1A708051BB9}" type="datetimeFigureOut">
              <a:rPr lang="cs-CZ" smtClean="0"/>
              <a:t>15. 12. 2014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D3CA6-F328-4A5C-8A3A-1E5C8A21DC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223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73FBB-DB41-4E4E-A933-F1A708051BB9}" type="datetimeFigureOut">
              <a:rPr lang="cs-CZ" smtClean="0"/>
              <a:t>15. 12. 2014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D3CA6-F328-4A5C-8A3A-1E5C8A21DC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43436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173FBB-DB41-4E4E-A933-F1A708051BB9}" type="datetimeFigureOut">
              <a:rPr lang="cs-CZ" smtClean="0"/>
              <a:t>15. 12. 2014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DD3CA6-F328-4A5C-8A3A-1E5C8A21DC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90382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tp-link.us/" TargetMode="External"/><Relationship Id="rId3" Type="http://schemas.openxmlformats.org/officeDocument/2006/relationships/image" Target="../media/image1.jpg"/><Relationship Id="rId7" Type="http://schemas.openxmlformats.org/officeDocument/2006/relationships/hyperlink" Target="http://www.gme.cz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vodafone.cz/" TargetMode="External"/><Relationship Id="rId11" Type="http://schemas.openxmlformats.org/officeDocument/2006/relationships/hyperlink" Target="http://www.ctu.cz/" TargetMode="External"/><Relationship Id="rId5" Type="http://schemas.openxmlformats.org/officeDocument/2006/relationships/hyperlink" Target="http://www.o2.cz/" TargetMode="External"/><Relationship Id="rId10" Type="http://schemas.openxmlformats.org/officeDocument/2006/relationships/hyperlink" Target="http://www.revilohifi.cz/" TargetMode="External"/><Relationship Id="rId4" Type="http://schemas.openxmlformats.org/officeDocument/2006/relationships/hyperlink" Target="http://www.t-mobile.cz/" TargetMode="External"/><Relationship Id="rId9" Type="http://schemas.openxmlformats.org/officeDocument/2006/relationships/hyperlink" Target="http://www.vw-uzitkove.cz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"/>
            <a:ext cx="9144000" cy="360203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cs-CZ" b="1" dirty="0" smtClean="0">
                <a:latin typeface="Comic Sans MS" panose="030F0702030302020204" pitchFamily="66" charset="0"/>
              </a:rPr>
              <a:t>Telekomunikace</a:t>
            </a:r>
            <a:r>
              <a:rPr lang="cs-CZ" dirty="0" smtClean="0">
                <a:latin typeface="Comic Sans MS" panose="030F0702030302020204" pitchFamily="66" charset="0"/>
              </a:rPr>
              <a:t/>
            </a:r>
            <a:br>
              <a:rPr lang="cs-CZ" dirty="0" smtClean="0">
                <a:latin typeface="Comic Sans MS" panose="030F0702030302020204" pitchFamily="66" charset="0"/>
              </a:rPr>
            </a:br>
            <a:r>
              <a:rPr lang="cs-CZ" sz="4800" dirty="0" smtClean="0">
                <a:latin typeface="Comic Sans MS" panose="030F0702030302020204" pitchFamily="66" charset="0"/>
              </a:rPr>
              <a:t>14TC</a:t>
            </a:r>
            <a:br>
              <a:rPr lang="cs-CZ" sz="4800" dirty="0" smtClean="0">
                <a:latin typeface="Comic Sans MS" panose="030F0702030302020204" pitchFamily="66" charset="0"/>
              </a:rPr>
            </a:br>
            <a:r>
              <a:rPr lang="cs-CZ" dirty="0" smtClean="0">
                <a:latin typeface="Comic Sans MS" panose="030F0702030302020204" pitchFamily="66" charset="0"/>
              </a:rPr>
              <a:t/>
            </a:r>
            <a:br>
              <a:rPr lang="cs-CZ" dirty="0" smtClean="0">
                <a:latin typeface="Comic Sans MS" panose="030F0702030302020204" pitchFamily="66" charset="0"/>
              </a:rPr>
            </a:br>
            <a:r>
              <a:rPr lang="cs-CZ" sz="5400" dirty="0" smtClean="0">
                <a:latin typeface="Comic Sans MS" panose="030F0702030302020204" pitchFamily="66" charset="0"/>
              </a:rPr>
              <a:t>Semestrální práce:</a:t>
            </a:r>
            <a:endParaRPr lang="cs-CZ" sz="5400" dirty="0">
              <a:latin typeface="Comic Sans MS" panose="030F0702030302020204" pitchFamily="66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046" y="4103076"/>
            <a:ext cx="11682046" cy="1154723"/>
          </a:xfrm>
        </p:spPr>
        <p:txBody>
          <a:bodyPr>
            <a:normAutofit fontScale="85000" lnSpcReduction="10000"/>
          </a:bodyPr>
          <a:lstStyle/>
          <a:p>
            <a:r>
              <a:rPr lang="cs-CZ" sz="5400" b="1" dirty="0" smtClean="0">
                <a:latin typeface="Comic Sans MS" panose="030F0702030302020204" pitchFamily="66" charset="0"/>
              </a:rPr>
              <a:t>Podnikatelský záměr v telekomunikacích</a:t>
            </a:r>
            <a:endParaRPr lang="cs-CZ" sz="5400" b="1" dirty="0">
              <a:latin typeface="Comic Sans MS" panose="030F0702030302020204" pitchFamily="66" charset="0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252046" y="5990493"/>
            <a:ext cx="2543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latin typeface="Comic Sans MS" panose="030F0702030302020204" pitchFamily="66" charset="0"/>
              </a:rPr>
              <a:t>Marek Švec</a:t>
            </a:r>
          </a:p>
          <a:p>
            <a:r>
              <a:rPr lang="cs-CZ" dirty="0" smtClean="0">
                <a:latin typeface="Comic Sans MS" panose="030F0702030302020204" pitchFamily="66" charset="0"/>
              </a:rPr>
              <a:t>3.20</a:t>
            </a:r>
            <a:endParaRPr lang="cs-CZ" dirty="0">
              <a:latin typeface="Comic Sans MS" panose="030F0702030302020204" pitchFamily="66" charset="0"/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9501554" y="6273408"/>
            <a:ext cx="2432538" cy="365125"/>
          </a:xfrm>
        </p:spPr>
        <p:txBody>
          <a:bodyPr/>
          <a:lstStyle/>
          <a:p>
            <a:fld id="{42DD3CA6-F328-4A5C-8A3A-1E5C8A21DC5C}" type="slidenum">
              <a:rPr lang="cs-CZ" sz="2400" smtClean="0">
                <a:latin typeface="Comic Sans MS" panose="030F0702030302020204" pitchFamily="66" charset="0"/>
              </a:rPr>
              <a:t>1</a:t>
            </a:fld>
            <a:endParaRPr lang="cs-CZ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15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75845"/>
            <a:ext cx="9144000" cy="2954217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cs-CZ" sz="5400" b="1" dirty="0" smtClean="0">
                <a:latin typeface="Comic Sans MS" panose="030F0702030302020204" pitchFamily="66" charset="0"/>
              </a:rPr>
              <a:t>Online in car, s.r.o.</a:t>
            </a:r>
            <a:r>
              <a:rPr lang="cs-CZ" sz="4800" dirty="0" smtClean="0"/>
              <a:t/>
            </a:r>
            <a:br>
              <a:rPr lang="cs-CZ" sz="4800" dirty="0" smtClean="0"/>
            </a:br>
            <a:r>
              <a:rPr lang="cs-CZ" dirty="0" smtClean="0"/>
              <a:t/>
            </a:r>
            <a:br>
              <a:rPr lang="cs-CZ" dirty="0" smtClean="0"/>
            </a:br>
            <a:endParaRPr lang="cs-CZ" sz="54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4977" y="2374167"/>
            <a:ext cx="11682046" cy="1655762"/>
          </a:xfrm>
        </p:spPr>
        <p:txBody>
          <a:bodyPr>
            <a:noAutofit/>
          </a:bodyPr>
          <a:lstStyle/>
          <a:p>
            <a:pPr algn="l"/>
            <a:r>
              <a:rPr lang="cs-CZ" b="1" dirty="0" smtClean="0">
                <a:latin typeface="Comic Sans MS" panose="030F0702030302020204" pitchFamily="66" charset="0"/>
              </a:rPr>
              <a:t>Sídlo: Brněnská 30, Jihlava 586 01</a:t>
            </a:r>
          </a:p>
          <a:p>
            <a:pPr algn="l"/>
            <a:endParaRPr lang="cs-CZ" b="1" dirty="0" smtClean="0">
              <a:latin typeface="Comic Sans MS" panose="030F0702030302020204" pitchFamily="66" charset="0"/>
            </a:endParaRPr>
          </a:p>
          <a:p>
            <a:pPr algn="l"/>
            <a:r>
              <a:rPr lang="cs-CZ" b="1" dirty="0" smtClean="0">
                <a:latin typeface="Comic Sans MS" panose="030F0702030302020204" pitchFamily="66" charset="0"/>
              </a:rPr>
              <a:t>Právní forma: Společnost s ručením omezeným</a:t>
            </a:r>
          </a:p>
          <a:p>
            <a:pPr algn="l"/>
            <a:endParaRPr lang="cs-CZ" b="1" dirty="0" smtClean="0">
              <a:latin typeface="Comic Sans MS" panose="030F0702030302020204" pitchFamily="66" charset="0"/>
            </a:endParaRPr>
          </a:p>
          <a:p>
            <a:pPr algn="l"/>
            <a:r>
              <a:rPr lang="cs-CZ" b="1" dirty="0" smtClean="0">
                <a:latin typeface="Comic Sans MS" panose="030F0702030302020204" pitchFamily="66" charset="0"/>
              </a:rPr>
              <a:t>Předmět podnikání: Firma se zabývá instalací zařízení, které zajistí možnost připojení k internetu v silničních vozidlech</a:t>
            </a:r>
            <a:endParaRPr lang="cs-CZ" b="1" dirty="0">
              <a:latin typeface="Comic Sans MS" panose="030F0702030302020204" pitchFamily="66" charset="0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252046" y="5990493"/>
            <a:ext cx="2543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latin typeface="Comic Sans MS" panose="030F0702030302020204" pitchFamily="66" charset="0"/>
              </a:rPr>
              <a:t>Marek Švec</a:t>
            </a:r>
          </a:p>
          <a:p>
            <a:r>
              <a:rPr lang="cs-CZ" dirty="0" smtClean="0">
                <a:latin typeface="Comic Sans MS" panose="030F0702030302020204" pitchFamily="66" charset="0"/>
              </a:rPr>
              <a:t>3.20</a:t>
            </a:r>
            <a:endParaRPr lang="cs-CZ" dirty="0">
              <a:latin typeface="Comic Sans MS" panose="030F0702030302020204" pitchFamily="66" charset="0"/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610600" y="6119446"/>
            <a:ext cx="3323492" cy="602029"/>
          </a:xfrm>
        </p:spPr>
        <p:txBody>
          <a:bodyPr/>
          <a:lstStyle/>
          <a:p>
            <a:fld id="{42DD3CA6-F328-4A5C-8A3A-1E5C8A21DC5C}" type="slidenum">
              <a:rPr lang="cs-CZ" sz="2400" smtClean="0">
                <a:latin typeface="Comic Sans MS" panose="030F0702030302020204" pitchFamily="66" charset="0"/>
              </a:rPr>
              <a:t>2</a:t>
            </a:fld>
            <a:endParaRPr lang="cs-CZ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420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"/>
            <a:ext cx="9144000" cy="286934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cs-CZ" sz="5400" b="1" dirty="0" smtClean="0">
                <a:latin typeface="Comic Sans MS" panose="030F0702030302020204" pitchFamily="66" charset="0"/>
              </a:rPr>
              <a:t>Poskytoval datových služeb</a:t>
            </a:r>
            <a:r>
              <a:rPr lang="cs-CZ" sz="4800" dirty="0" smtClean="0"/>
              <a:t/>
            </a:r>
            <a:br>
              <a:rPr lang="cs-CZ" sz="4800" dirty="0" smtClean="0"/>
            </a:br>
            <a:r>
              <a:rPr lang="cs-CZ" dirty="0" smtClean="0"/>
              <a:t/>
            </a:r>
            <a:br>
              <a:rPr lang="cs-CZ" dirty="0" smtClean="0"/>
            </a:br>
            <a:endParaRPr lang="cs-CZ" sz="54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046" y="1383323"/>
            <a:ext cx="11682046" cy="794463"/>
          </a:xfrm>
        </p:spPr>
        <p:txBody>
          <a:bodyPr>
            <a:normAutofit/>
          </a:bodyPr>
          <a:lstStyle/>
          <a:p>
            <a:r>
              <a:rPr lang="cs-CZ" sz="3200" b="1" dirty="0" smtClean="0">
                <a:latin typeface="Comic Sans MS" panose="030F0702030302020204" pitchFamily="66" charset="0"/>
              </a:rPr>
              <a:t>T-Mobile Czech </a:t>
            </a:r>
            <a:r>
              <a:rPr lang="cs-CZ" sz="3200" b="1" dirty="0">
                <a:latin typeface="Comic Sans MS" panose="030F0702030302020204" pitchFamily="66" charset="0"/>
              </a:rPr>
              <a:t>R</a:t>
            </a:r>
            <a:r>
              <a:rPr lang="cs-CZ" sz="3200" b="1" dirty="0" smtClean="0">
                <a:latin typeface="Comic Sans MS" panose="030F0702030302020204" pitchFamily="66" charset="0"/>
              </a:rPr>
              <a:t>epublic, a.s.</a:t>
            </a:r>
            <a:endParaRPr lang="cs-CZ" sz="3200" b="1" dirty="0">
              <a:latin typeface="Comic Sans MS" panose="030F0702030302020204" pitchFamily="66" charset="0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252046" y="5990493"/>
            <a:ext cx="2543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latin typeface="Comic Sans MS" panose="030F0702030302020204" pitchFamily="66" charset="0"/>
              </a:rPr>
              <a:t>Marek Švec</a:t>
            </a:r>
          </a:p>
          <a:p>
            <a:r>
              <a:rPr lang="cs-CZ" dirty="0" smtClean="0">
                <a:latin typeface="Comic Sans MS" panose="030F0702030302020204" pitchFamily="66" charset="0"/>
              </a:rPr>
              <a:t>3.20</a:t>
            </a:r>
            <a:endParaRPr lang="cs-CZ" dirty="0">
              <a:latin typeface="Comic Sans MS" panose="030F0702030302020204" pitchFamily="66" charset="0"/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610600" y="6119446"/>
            <a:ext cx="3323492" cy="602029"/>
          </a:xfrm>
        </p:spPr>
        <p:txBody>
          <a:bodyPr/>
          <a:lstStyle/>
          <a:p>
            <a:fld id="{42DD3CA6-F328-4A5C-8A3A-1E5C8A21DC5C}" type="slidenum">
              <a:rPr lang="cs-CZ" sz="2400" smtClean="0">
                <a:latin typeface="Comic Sans MS" panose="030F0702030302020204" pitchFamily="66" charset="0"/>
              </a:rPr>
              <a:t>3</a:t>
            </a:fld>
            <a:endParaRPr lang="cs-CZ" sz="2400" dirty="0">
              <a:latin typeface="Comic Sans MS" panose="030F0702030302020204" pitchFamily="66" charset="0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46" y="2177786"/>
            <a:ext cx="5580952" cy="3580952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6308" y="4101065"/>
            <a:ext cx="5427784" cy="1657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18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"/>
            <a:ext cx="9144000" cy="286934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cs-CZ" sz="5400" b="1" dirty="0" smtClean="0">
                <a:latin typeface="Comic Sans MS" panose="030F0702030302020204" pitchFamily="66" charset="0"/>
              </a:rPr>
              <a:t>Instalované</a:t>
            </a:r>
            <a:r>
              <a:rPr lang="cs-CZ" b="1" dirty="0" smtClean="0">
                <a:latin typeface="Comic Sans MS" panose="030F0702030302020204" pitchFamily="66" charset="0"/>
              </a:rPr>
              <a:t> zařízení</a:t>
            </a:r>
            <a:r>
              <a:rPr lang="cs-CZ" sz="4800" dirty="0" smtClean="0"/>
              <a:t/>
            </a:r>
            <a:br>
              <a:rPr lang="cs-CZ" sz="4800" dirty="0" smtClean="0"/>
            </a:br>
            <a:r>
              <a:rPr lang="cs-CZ" dirty="0" smtClean="0"/>
              <a:t/>
            </a:r>
            <a:br>
              <a:rPr lang="cs-CZ" dirty="0" smtClean="0"/>
            </a:br>
            <a:endParaRPr lang="cs-CZ" sz="54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046" y="1444991"/>
            <a:ext cx="11682046" cy="1655762"/>
          </a:xfrm>
        </p:spPr>
        <p:txBody>
          <a:bodyPr>
            <a:normAutofit/>
          </a:bodyPr>
          <a:lstStyle/>
          <a:p>
            <a:r>
              <a:rPr lang="cs-CZ" sz="3600" b="1" dirty="0">
                <a:latin typeface="Comic Sans MS" panose="030F0702030302020204" pitchFamily="66" charset="0"/>
              </a:rPr>
              <a:t>LTE modem TP-LINK M7350</a:t>
            </a:r>
            <a:endParaRPr lang="cs-CZ" sz="3600" dirty="0">
              <a:latin typeface="Comic Sans MS" panose="030F0702030302020204" pitchFamily="66" charset="0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252046" y="5990493"/>
            <a:ext cx="2543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latin typeface="Comic Sans MS" panose="030F0702030302020204" pitchFamily="66" charset="0"/>
              </a:rPr>
              <a:t>Marek Švec</a:t>
            </a:r>
          </a:p>
          <a:p>
            <a:r>
              <a:rPr lang="cs-CZ" dirty="0" smtClean="0">
                <a:latin typeface="Comic Sans MS" panose="030F0702030302020204" pitchFamily="66" charset="0"/>
              </a:rPr>
              <a:t>3.20</a:t>
            </a:r>
            <a:endParaRPr lang="cs-CZ" dirty="0">
              <a:latin typeface="Comic Sans MS" panose="030F0702030302020204" pitchFamily="66" charset="0"/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610600" y="6119446"/>
            <a:ext cx="3323492" cy="602029"/>
          </a:xfrm>
        </p:spPr>
        <p:txBody>
          <a:bodyPr/>
          <a:lstStyle/>
          <a:p>
            <a:fld id="{42DD3CA6-F328-4A5C-8A3A-1E5C8A21DC5C}" type="slidenum">
              <a:rPr lang="cs-CZ" sz="2400" smtClean="0">
                <a:latin typeface="Comic Sans MS" panose="030F0702030302020204" pitchFamily="66" charset="0"/>
              </a:rPr>
              <a:t>4</a:t>
            </a:fld>
            <a:endParaRPr lang="cs-CZ" sz="2400" dirty="0">
              <a:latin typeface="Comic Sans MS" panose="030F0702030302020204" pitchFamily="66" charset="0"/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826478" y="2753640"/>
            <a:ext cx="552743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cs-CZ" sz="2400" dirty="0" smtClean="0">
                <a:latin typeface="Comic Sans MS" panose="030F0702030302020204" pitchFamily="66" charset="0"/>
              </a:rPr>
              <a:t>Signál z mobilních sítí</a:t>
            </a:r>
          </a:p>
          <a:p>
            <a:pPr marL="285750" indent="-285750">
              <a:buFontTx/>
              <a:buChar char="-"/>
            </a:pPr>
            <a:r>
              <a:rPr lang="cs-CZ" sz="2400" dirty="0" smtClean="0">
                <a:latin typeface="Comic Sans MS" panose="030F0702030302020204" pitchFamily="66" charset="0"/>
              </a:rPr>
              <a:t>Až 15 připojených zařízení</a:t>
            </a:r>
          </a:p>
          <a:p>
            <a:pPr marL="285750" indent="-285750">
              <a:buFontTx/>
              <a:buChar char="-"/>
            </a:pPr>
            <a:r>
              <a:rPr lang="cs-CZ" sz="2400" dirty="0" err="1" smtClean="0">
                <a:latin typeface="Comic Sans MS" panose="030F0702030302020204" pitchFamily="66" charset="0"/>
              </a:rPr>
              <a:t>Download</a:t>
            </a:r>
            <a:r>
              <a:rPr lang="cs-CZ" sz="2400" dirty="0" smtClean="0">
                <a:latin typeface="Comic Sans MS" panose="030F0702030302020204" pitchFamily="66" charset="0"/>
              </a:rPr>
              <a:t> až 150 </a:t>
            </a:r>
            <a:r>
              <a:rPr lang="cs-CZ" sz="2400" dirty="0" err="1" smtClean="0">
                <a:latin typeface="Comic Sans MS" panose="030F0702030302020204" pitchFamily="66" charset="0"/>
              </a:rPr>
              <a:t>Mb</a:t>
            </a:r>
            <a:r>
              <a:rPr lang="cs-CZ" sz="2400" dirty="0" smtClean="0">
                <a:latin typeface="Comic Sans MS" panose="030F0702030302020204" pitchFamily="66" charset="0"/>
              </a:rPr>
              <a:t>/s</a:t>
            </a:r>
          </a:p>
          <a:p>
            <a:pPr marL="285750" indent="-285750">
              <a:buFontTx/>
              <a:buChar char="-"/>
            </a:pPr>
            <a:r>
              <a:rPr lang="cs-CZ" sz="2400" dirty="0" err="1" smtClean="0">
                <a:latin typeface="Comic Sans MS" panose="030F0702030302020204" pitchFamily="66" charset="0"/>
              </a:rPr>
              <a:t>Upload</a:t>
            </a:r>
            <a:r>
              <a:rPr lang="cs-CZ" sz="2400" dirty="0" smtClean="0">
                <a:latin typeface="Comic Sans MS" panose="030F0702030302020204" pitchFamily="66" charset="0"/>
              </a:rPr>
              <a:t> až 50 </a:t>
            </a:r>
            <a:r>
              <a:rPr lang="cs-CZ" sz="2400" dirty="0" err="1" smtClean="0">
                <a:latin typeface="Comic Sans MS" panose="030F0702030302020204" pitchFamily="66" charset="0"/>
              </a:rPr>
              <a:t>Mb</a:t>
            </a:r>
            <a:r>
              <a:rPr lang="cs-CZ" sz="2400" dirty="0" smtClean="0">
                <a:latin typeface="Comic Sans MS" panose="030F0702030302020204" pitchFamily="66" charset="0"/>
              </a:rPr>
              <a:t>/s</a:t>
            </a:r>
          </a:p>
          <a:p>
            <a:pPr marL="285750" indent="-285750">
              <a:buFontTx/>
              <a:buChar char="-"/>
            </a:pPr>
            <a:r>
              <a:rPr lang="cs-CZ" sz="2400" dirty="0" smtClean="0">
                <a:latin typeface="Comic Sans MS" panose="030F0702030302020204" pitchFamily="66" charset="0"/>
              </a:rPr>
              <a:t>Až 10 hodin bez napájení</a:t>
            </a:r>
          </a:p>
          <a:p>
            <a:pPr marL="285750" indent="-285750">
              <a:buFontTx/>
              <a:buChar char="-"/>
            </a:pPr>
            <a:r>
              <a:rPr lang="cs-CZ" sz="2400" dirty="0" smtClean="0">
                <a:latin typeface="Comic Sans MS" panose="030F0702030302020204" pitchFamily="66" charset="0"/>
              </a:rPr>
              <a:t>Slot na </a:t>
            </a:r>
            <a:r>
              <a:rPr lang="cs-CZ" sz="2400" dirty="0" err="1" smtClean="0">
                <a:latin typeface="Comic Sans MS" panose="030F0702030302020204" pitchFamily="66" charset="0"/>
              </a:rPr>
              <a:t>microSD</a:t>
            </a:r>
            <a:r>
              <a:rPr lang="cs-CZ" sz="2400" dirty="0" smtClean="0">
                <a:latin typeface="Comic Sans MS" panose="030F0702030302020204" pitchFamily="66" charset="0"/>
              </a:rPr>
              <a:t> kartu</a:t>
            </a:r>
          </a:p>
          <a:p>
            <a:endParaRPr lang="cs-CZ" dirty="0"/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385" y="2295466"/>
            <a:ext cx="5521569" cy="3501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039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"/>
            <a:ext cx="9144000" cy="338796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cs-CZ" sz="3600" b="1" dirty="0">
                <a:latin typeface="Comic Sans MS" panose="030F0702030302020204" pitchFamily="66" charset="0"/>
              </a:rPr>
              <a:t>DC/DC měnič MEAN WELL SCW05A-05</a:t>
            </a:r>
            <a:r>
              <a:rPr lang="cs-CZ" sz="3600" dirty="0"/>
              <a:t/>
            </a:r>
            <a:br>
              <a:rPr lang="cs-CZ" sz="3600" dirty="0"/>
            </a:br>
            <a:r>
              <a:rPr lang="cs-CZ" sz="3600" dirty="0" smtClean="0"/>
              <a:t/>
            </a:r>
            <a:br>
              <a:rPr lang="cs-CZ" sz="3600" dirty="0" smtClean="0"/>
            </a:br>
            <a:r>
              <a:rPr lang="cs-CZ" sz="4400" dirty="0" smtClean="0"/>
              <a:t/>
            </a:r>
            <a:br>
              <a:rPr lang="cs-CZ" sz="4400" dirty="0" smtClean="0"/>
            </a:br>
            <a:endParaRPr lang="cs-CZ" sz="4400" dirty="0"/>
          </a:p>
        </p:txBody>
      </p:sp>
      <p:sp>
        <p:nvSpPr>
          <p:cNvPr id="4" name="TextovéPole 3"/>
          <p:cNvSpPr txBox="1"/>
          <p:nvPr/>
        </p:nvSpPr>
        <p:spPr>
          <a:xfrm>
            <a:off x="252046" y="5990493"/>
            <a:ext cx="2543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latin typeface="Comic Sans MS" panose="030F0702030302020204" pitchFamily="66" charset="0"/>
              </a:rPr>
              <a:t>Marek Švec</a:t>
            </a:r>
          </a:p>
          <a:p>
            <a:r>
              <a:rPr lang="cs-CZ" dirty="0" smtClean="0">
                <a:latin typeface="Comic Sans MS" panose="030F0702030302020204" pitchFamily="66" charset="0"/>
              </a:rPr>
              <a:t>3.20</a:t>
            </a:r>
            <a:endParaRPr lang="cs-CZ" dirty="0">
              <a:latin typeface="Comic Sans MS" panose="030F0702030302020204" pitchFamily="66" charset="0"/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610600" y="6119446"/>
            <a:ext cx="3323492" cy="602029"/>
          </a:xfrm>
        </p:spPr>
        <p:txBody>
          <a:bodyPr/>
          <a:lstStyle/>
          <a:p>
            <a:fld id="{42DD3CA6-F328-4A5C-8A3A-1E5C8A21DC5C}" type="slidenum">
              <a:rPr lang="cs-CZ" sz="2400" smtClean="0">
                <a:latin typeface="Comic Sans MS" panose="030F0702030302020204" pitchFamily="66" charset="0"/>
              </a:rPr>
              <a:t>5</a:t>
            </a:fld>
            <a:endParaRPr lang="cs-CZ" sz="2400" dirty="0">
              <a:latin typeface="Comic Sans MS" panose="030F0702030302020204" pitchFamily="66" charset="0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996" y="2922227"/>
            <a:ext cx="3406833" cy="2555125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454" y="2922228"/>
            <a:ext cx="4258542" cy="255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245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"/>
            <a:ext cx="9144000" cy="286934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cs-CZ" sz="5400" b="1" dirty="0" smtClean="0">
                <a:latin typeface="Comic Sans MS" panose="030F0702030302020204" pitchFamily="66" charset="0"/>
              </a:rPr>
              <a:t>Firemní</a:t>
            </a:r>
            <a:r>
              <a:rPr lang="cs-CZ" b="1" dirty="0" smtClean="0">
                <a:latin typeface="Comic Sans MS" panose="030F0702030302020204" pitchFamily="66" charset="0"/>
              </a:rPr>
              <a:t> vozidlo</a:t>
            </a:r>
            <a:r>
              <a:rPr lang="cs-CZ" sz="4800" dirty="0" smtClean="0"/>
              <a:t/>
            </a:r>
            <a:br>
              <a:rPr lang="cs-CZ" sz="4800" dirty="0" smtClean="0"/>
            </a:br>
            <a:r>
              <a:rPr lang="cs-CZ" dirty="0" smtClean="0"/>
              <a:t/>
            </a:r>
            <a:br>
              <a:rPr lang="cs-CZ" dirty="0" smtClean="0"/>
            </a:br>
            <a:endParaRPr lang="cs-CZ" sz="54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0" y="1303886"/>
            <a:ext cx="11682046" cy="1655762"/>
          </a:xfrm>
        </p:spPr>
        <p:txBody>
          <a:bodyPr>
            <a:normAutofit/>
          </a:bodyPr>
          <a:lstStyle/>
          <a:p>
            <a:r>
              <a:rPr lang="cs-CZ" sz="3600" b="1" dirty="0">
                <a:latin typeface="Comic Sans MS" panose="030F0702030302020204" pitchFamily="66" charset="0"/>
              </a:rPr>
              <a:t>Volkswagen </a:t>
            </a:r>
            <a:r>
              <a:rPr lang="cs-CZ" sz="3600" b="1" dirty="0" err="1">
                <a:latin typeface="Comic Sans MS" panose="030F0702030302020204" pitchFamily="66" charset="0"/>
              </a:rPr>
              <a:t>Transporter</a:t>
            </a:r>
            <a:r>
              <a:rPr lang="cs-CZ" sz="3600" b="1" dirty="0">
                <a:latin typeface="Comic Sans MS" panose="030F0702030302020204" pitchFamily="66" charset="0"/>
              </a:rPr>
              <a:t> T5 skříň 2,0 </a:t>
            </a:r>
            <a:r>
              <a:rPr lang="cs-CZ" sz="3600" b="1" dirty="0" err="1">
                <a:latin typeface="Comic Sans MS" panose="030F0702030302020204" pitchFamily="66" charset="0"/>
              </a:rPr>
              <a:t>TDi</a:t>
            </a:r>
            <a:endParaRPr lang="cs-CZ" sz="3600" b="1" dirty="0">
              <a:latin typeface="Comic Sans MS" panose="030F0702030302020204" pitchFamily="66" charset="0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252046" y="5990493"/>
            <a:ext cx="2543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latin typeface="Comic Sans MS" panose="030F0702030302020204" pitchFamily="66" charset="0"/>
              </a:rPr>
              <a:t>Marek Švec</a:t>
            </a:r>
          </a:p>
          <a:p>
            <a:r>
              <a:rPr lang="cs-CZ" dirty="0" smtClean="0">
                <a:latin typeface="Comic Sans MS" panose="030F0702030302020204" pitchFamily="66" charset="0"/>
              </a:rPr>
              <a:t>3.20</a:t>
            </a:r>
            <a:endParaRPr lang="cs-CZ" dirty="0">
              <a:latin typeface="Comic Sans MS" panose="030F0702030302020204" pitchFamily="66" charset="0"/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610600" y="6119446"/>
            <a:ext cx="3323492" cy="602029"/>
          </a:xfrm>
        </p:spPr>
        <p:txBody>
          <a:bodyPr/>
          <a:lstStyle/>
          <a:p>
            <a:fld id="{42DD3CA6-F328-4A5C-8A3A-1E5C8A21DC5C}" type="slidenum">
              <a:rPr lang="cs-CZ" sz="2400" smtClean="0">
                <a:latin typeface="Comic Sans MS" panose="030F0702030302020204" pitchFamily="66" charset="0"/>
              </a:rPr>
              <a:t>6</a:t>
            </a:fld>
            <a:endParaRPr lang="cs-CZ" sz="2400" dirty="0">
              <a:latin typeface="Comic Sans MS" panose="030F0702030302020204" pitchFamily="66" charset="0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6015" y="2703662"/>
            <a:ext cx="5756031" cy="2728119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677007" y="2703662"/>
            <a:ext cx="495006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cs-CZ" sz="2000" dirty="0" smtClean="0">
                <a:latin typeface="Comic Sans MS" panose="030F0702030302020204" pitchFamily="66" charset="0"/>
              </a:rPr>
              <a:t>Pro montáže a reklamace mimo dílnu</a:t>
            </a:r>
          </a:p>
          <a:p>
            <a:pPr marL="342900" indent="-342900">
              <a:buFontTx/>
              <a:buChar char="-"/>
            </a:pPr>
            <a:endParaRPr lang="cs-CZ" sz="2000" dirty="0" smtClean="0">
              <a:latin typeface="Comic Sans MS" panose="030F0702030302020204" pitchFamily="66" charset="0"/>
            </a:endParaRPr>
          </a:p>
          <a:p>
            <a:pPr marL="342900" indent="-342900">
              <a:buFontTx/>
              <a:buChar char="-"/>
            </a:pPr>
            <a:r>
              <a:rPr lang="cs-CZ" sz="2000" dirty="0" smtClean="0">
                <a:latin typeface="Comic Sans MS" panose="030F0702030302020204" pitchFamily="66" charset="0"/>
              </a:rPr>
              <a:t>V nákl. prostoru vše pro montáž</a:t>
            </a:r>
          </a:p>
          <a:p>
            <a:pPr marL="342900" indent="-342900">
              <a:buFontTx/>
              <a:buChar char="-"/>
            </a:pPr>
            <a:endParaRPr lang="cs-CZ" sz="2000" dirty="0" smtClean="0">
              <a:latin typeface="Comic Sans MS" panose="030F0702030302020204" pitchFamily="66" charset="0"/>
            </a:endParaRPr>
          </a:p>
          <a:p>
            <a:pPr marL="342900" indent="-342900">
              <a:buFontTx/>
              <a:buChar char="-"/>
            </a:pPr>
            <a:r>
              <a:rPr lang="cs-CZ" sz="2000" dirty="0" smtClean="0">
                <a:latin typeface="Comic Sans MS" panose="030F0702030302020204" pitchFamily="66" charset="0"/>
              </a:rPr>
              <a:t>Integrovaná navigace</a:t>
            </a:r>
          </a:p>
          <a:p>
            <a:pPr marL="342900" indent="-342900">
              <a:buFontTx/>
              <a:buChar char="-"/>
            </a:pPr>
            <a:endParaRPr lang="cs-CZ" sz="2000" dirty="0">
              <a:latin typeface="Comic Sans MS" panose="030F0702030302020204" pitchFamily="66" charset="0"/>
            </a:endParaRPr>
          </a:p>
          <a:p>
            <a:pPr marL="342900" indent="-342900">
              <a:buFontTx/>
              <a:buChar char="-"/>
            </a:pPr>
            <a:r>
              <a:rPr lang="cs-CZ" sz="2000" dirty="0" smtClean="0">
                <a:latin typeface="Comic Sans MS" panose="030F0702030302020204" pitchFamily="66" charset="0"/>
              </a:rPr>
              <a:t>Cestovní poplatek 20 Kč/km</a:t>
            </a:r>
          </a:p>
          <a:p>
            <a:pPr marL="342900" indent="-342900">
              <a:buFontTx/>
              <a:buChar char="-"/>
            </a:pPr>
            <a:endParaRPr lang="cs-CZ" sz="2000" dirty="0" smtClean="0">
              <a:latin typeface="Comic Sans MS" panose="030F0702030302020204" pitchFamily="66" charset="0"/>
            </a:endParaRPr>
          </a:p>
          <a:p>
            <a:endParaRPr lang="cs-CZ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4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055077" y="1"/>
            <a:ext cx="9999785" cy="2740391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cs-CZ" sz="5400" b="1" dirty="0" smtClean="0">
                <a:latin typeface="Comic Sans MS" panose="030F0702030302020204" pitchFamily="66" charset="0"/>
              </a:rPr>
              <a:t>Finance a ekonomika společnosti</a:t>
            </a:r>
            <a:r>
              <a:rPr lang="cs-CZ" sz="4800" dirty="0" smtClean="0"/>
              <a:t/>
            </a:r>
            <a:br>
              <a:rPr lang="cs-CZ" sz="4800" dirty="0" smtClean="0"/>
            </a:br>
            <a:r>
              <a:rPr lang="cs-CZ" dirty="0" smtClean="0"/>
              <a:t/>
            </a:r>
            <a:br>
              <a:rPr lang="cs-CZ" dirty="0" smtClean="0"/>
            </a:br>
            <a:endParaRPr lang="cs-CZ" sz="54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13946" y="1515331"/>
            <a:ext cx="11682046" cy="1655762"/>
          </a:xfrm>
        </p:spPr>
        <p:txBody>
          <a:bodyPr>
            <a:normAutofit/>
          </a:bodyPr>
          <a:lstStyle/>
          <a:p>
            <a:r>
              <a:rPr lang="cs-CZ" sz="3600" b="1" dirty="0" smtClean="0">
                <a:latin typeface="Comic Sans MS" panose="030F0702030302020204" pitchFamily="66" charset="0"/>
              </a:rPr>
              <a:t>Platové ohodnocení</a:t>
            </a:r>
            <a:endParaRPr lang="cs-CZ" sz="3600" b="1" dirty="0">
              <a:latin typeface="Comic Sans MS" panose="030F0702030302020204" pitchFamily="66" charset="0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252046" y="5990493"/>
            <a:ext cx="2543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latin typeface="Comic Sans MS" panose="030F0702030302020204" pitchFamily="66" charset="0"/>
              </a:rPr>
              <a:t>Marek Švec</a:t>
            </a:r>
          </a:p>
          <a:p>
            <a:r>
              <a:rPr lang="cs-CZ" dirty="0" smtClean="0">
                <a:latin typeface="Comic Sans MS" panose="030F0702030302020204" pitchFamily="66" charset="0"/>
              </a:rPr>
              <a:t>3.20</a:t>
            </a:r>
            <a:endParaRPr lang="cs-CZ" dirty="0">
              <a:latin typeface="Comic Sans MS" panose="030F0702030302020204" pitchFamily="66" charset="0"/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610600" y="6119446"/>
            <a:ext cx="3323492" cy="602029"/>
          </a:xfrm>
        </p:spPr>
        <p:txBody>
          <a:bodyPr/>
          <a:lstStyle/>
          <a:p>
            <a:fld id="{42DD3CA6-F328-4A5C-8A3A-1E5C8A21DC5C}" type="slidenum">
              <a:rPr lang="cs-CZ" sz="2400" smtClean="0">
                <a:latin typeface="Comic Sans MS" panose="030F0702030302020204" pitchFamily="66" charset="0"/>
              </a:rPr>
              <a:t>7</a:t>
            </a:fld>
            <a:endParaRPr lang="cs-CZ" sz="2400" dirty="0">
              <a:latin typeface="Comic Sans MS" panose="030F0702030302020204" pitchFamily="66" charset="0"/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1723293" y="2740392"/>
            <a:ext cx="791893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>
                <a:latin typeface="Comic Sans MS" panose="030F0702030302020204" pitchFamily="66" charset="0"/>
              </a:rPr>
              <a:t>Jednatel (finanční ředitel): 45 000 Kč/měsíc</a:t>
            </a:r>
          </a:p>
          <a:p>
            <a:endParaRPr lang="cs-CZ" sz="2400" dirty="0">
              <a:latin typeface="Comic Sans MS" panose="030F0702030302020204" pitchFamily="66" charset="0"/>
            </a:endParaRPr>
          </a:p>
          <a:p>
            <a:r>
              <a:rPr lang="cs-CZ" sz="2400" dirty="0" smtClean="0">
                <a:latin typeface="Comic Sans MS" panose="030F0702030302020204" pitchFamily="66" charset="0"/>
              </a:rPr>
              <a:t>Jednatel (obchodní ředitel): 45 000 Kč/měsíc</a:t>
            </a:r>
          </a:p>
          <a:p>
            <a:endParaRPr lang="cs-CZ" sz="2400" dirty="0">
              <a:latin typeface="Comic Sans MS" panose="030F0702030302020204" pitchFamily="66" charset="0"/>
            </a:endParaRPr>
          </a:p>
          <a:p>
            <a:pPr marL="342900" indent="-342900">
              <a:buAutoNum type="arabicPeriod"/>
            </a:pPr>
            <a:r>
              <a:rPr lang="cs-CZ" sz="2400" dirty="0" smtClean="0">
                <a:latin typeface="Comic Sans MS" panose="030F0702030302020204" pitchFamily="66" charset="0"/>
              </a:rPr>
              <a:t>Technik: 30 000 Kč/měsíc</a:t>
            </a:r>
          </a:p>
          <a:p>
            <a:pPr marL="342900" indent="-342900">
              <a:buAutoNum type="arabicPeriod"/>
            </a:pPr>
            <a:endParaRPr lang="cs-CZ" sz="2400" dirty="0">
              <a:latin typeface="Comic Sans MS" panose="030F0702030302020204" pitchFamily="66" charset="0"/>
            </a:endParaRPr>
          </a:p>
          <a:p>
            <a:pPr marL="342900" indent="-342900">
              <a:buAutoNum type="arabicPeriod"/>
            </a:pPr>
            <a:r>
              <a:rPr lang="cs-CZ" sz="2400" dirty="0" smtClean="0">
                <a:latin typeface="Comic Sans MS" panose="030F0702030302020204" pitchFamily="66" charset="0"/>
              </a:rPr>
              <a:t>Technik: 30 000 Kč/měsíc</a:t>
            </a:r>
            <a:endParaRPr lang="cs-CZ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49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65486" y="2239108"/>
            <a:ext cx="6122377" cy="3012831"/>
          </a:xfrm>
        </p:spPr>
        <p:txBody>
          <a:bodyPr>
            <a:normAutofit lnSpcReduction="10000"/>
          </a:bodyPr>
          <a:lstStyle/>
          <a:p>
            <a:pPr algn="l"/>
            <a:r>
              <a:rPr lang="cs-CZ" b="1" dirty="0">
                <a:latin typeface="Comic Sans MS" panose="030F0702030302020204" pitchFamily="66" charset="0"/>
              </a:rPr>
              <a:t>Výše: 2 000 000 </a:t>
            </a:r>
            <a:r>
              <a:rPr lang="cs-CZ" b="1" dirty="0" smtClean="0">
                <a:latin typeface="Comic Sans MS" panose="030F0702030302020204" pitchFamily="66" charset="0"/>
              </a:rPr>
              <a:t>Kč</a:t>
            </a:r>
          </a:p>
          <a:p>
            <a:pPr algn="l"/>
            <a:endParaRPr lang="cs-CZ" b="1" dirty="0">
              <a:latin typeface="Comic Sans MS" panose="030F0702030302020204" pitchFamily="66" charset="0"/>
            </a:endParaRPr>
          </a:p>
          <a:p>
            <a:pPr algn="l"/>
            <a:r>
              <a:rPr lang="cs-CZ" b="1" dirty="0">
                <a:latin typeface="Comic Sans MS" panose="030F0702030302020204" pitchFamily="66" charset="0"/>
              </a:rPr>
              <a:t>Úroková míra: 6,2</a:t>
            </a:r>
            <a:r>
              <a:rPr lang="cs-CZ" b="1" dirty="0" smtClean="0">
                <a:latin typeface="Comic Sans MS" panose="030F0702030302020204" pitchFamily="66" charset="0"/>
              </a:rPr>
              <a:t>%</a:t>
            </a:r>
          </a:p>
          <a:p>
            <a:pPr algn="l"/>
            <a:endParaRPr lang="cs-CZ" b="1" dirty="0">
              <a:latin typeface="Comic Sans MS" panose="030F0702030302020204" pitchFamily="66" charset="0"/>
            </a:endParaRPr>
          </a:p>
          <a:p>
            <a:pPr algn="l"/>
            <a:r>
              <a:rPr lang="cs-CZ" b="1" dirty="0">
                <a:latin typeface="Comic Sans MS" panose="030F0702030302020204" pitchFamily="66" charset="0"/>
              </a:rPr>
              <a:t>Doba splácení: 24 </a:t>
            </a:r>
            <a:r>
              <a:rPr lang="cs-CZ" b="1" dirty="0" smtClean="0">
                <a:latin typeface="Comic Sans MS" panose="030F0702030302020204" pitchFamily="66" charset="0"/>
              </a:rPr>
              <a:t>měsíců</a:t>
            </a:r>
          </a:p>
          <a:p>
            <a:pPr algn="l"/>
            <a:endParaRPr lang="cs-CZ" b="1" dirty="0">
              <a:latin typeface="Comic Sans MS" panose="030F0702030302020204" pitchFamily="66" charset="0"/>
            </a:endParaRPr>
          </a:p>
          <a:p>
            <a:pPr algn="l"/>
            <a:r>
              <a:rPr lang="cs-CZ" b="1" dirty="0">
                <a:latin typeface="Comic Sans MS" panose="030F0702030302020204" pitchFamily="66" charset="0"/>
              </a:rPr>
              <a:t>Měsíční splátka 88 500 Kč</a:t>
            </a:r>
          </a:p>
          <a:p>
            <a:pPr algn="l"/>
            <a:endParaRPr lang="cs-CZ" dirty="0">
              <a:latin typeface="Comic Sans MS" panose="030F0702030302020204" pitchFamily="66" charset="0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252046" y="5990493"/>
            <a:ext cx="2543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latin typeface="Comic Sans MS" panose="030F0702030302020204" pitchFamily="66" charset="0"/>
              </a:rPr>
              <a:t>Marek Švec</a:t>
            </a:r>
          </a:p>
          <a:p>
            <a:r>
              <a:rPr lang="cs-CZ" dirty="0" smtClean="0">
                <a:latin typeface="Comic Sans MS" panose="030F0702030302020204" pitchFamily="66" charset="0"/>
              </a:rPr>
              <a:t>3.20</a:t>
            </a:r>
            <a:endParaRPr lang="cs-CZ" dirty="0">
              <a:latin typeface="Comic Sans MS" panose="030F0702030302020204" pitchFamily="66" charset="0"/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610600" y="6119446"/>
            <a:ext cx="3323492" cy="602029"/>
          </a:xfrm>
        </p:spPr>
        <p:txBody>
          <a:bodyPr/>
          <a:lstStyle/>
          <a:p>
            <a:fld id="{42DD3CA6-F328-4A5C-8A3A-1E5C8A21DC5C}" type="slidenum">
              <a:rPr lang="cs-CZ" sz="2400" smtClean="0">
                <a:latin typeface="Comic Sans MS" panose="030F0702030302020204" pitchFamily="66" charset="0"/>
              </a:rPr>
              <a:t>8</a:t>
            </a:fld>
            <a:endParaRPr lang="cs-CZ" sz="2400" dirty="0">
              <a:latin typeface="Comic Sans MS" panose="030F0702030302020204" pitchFamily="66" charset="0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399" y="2980620"/>
            <a:ext cx="5278114" cy="1934308"/>
          </a:xfrm>
          <a:prstGeom prst="rect">
            <a:avLst/>
          </a:prstGeom>
        </p:spPr>
      </p:pic>
      <p:sp>
        <p:nvSpPr>
          <p:cNvPr id="7" name="Obdélník 6"/>
          <p:cNvSpPr/>
          <p:nvPr/>
        </p:nvSpPr>
        <p:spPr>
          <a:xfrm>
            <a:off x="7607808" y="1405987"/>
            <a:ext cx="309732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600" b="1" dirty="0" smtClean="0">
                <a:latin typeface="Comic Sans MS" panose="030F0702030302020204" pitchFamily="66" charset="0"/>
              </a:rPr>
              <a:t>Fixní náklady</a:t>
            </a:r>
            <a:endParaRPr lang="cs-CZ" sz="3600" dirty="0"/>
          </a:p>
        </p:txBody>
      </p:sp>
      <p:sp>
        <p:nvSpPr>
          <p:cNvPr id="10" name="Obdélník 9"/>
          <p:cNvSpPr/>
          <p:nvPr/>
        </p:nvSpPr>
        <p:spPr>
          <a:xfrm>
            <a:off x="1524000" y="1405986"/>
            <a:ext cx="12282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600" b="1" dirty="0" smtClean="0">
                <a:latin typeface="Comic Sans MS" panose="030F0702030302020204" pitchFamily="66" charset="0"/>
              </a:rPr>
              <a:t>Úvěr</a:t>
            </a:r>
            <a:endParaRPr lang="cs-CZ" sz="3600" dirty="0"/>
          </a:p>
        </p:txBody>
      </p:sp>
    </p:spTree>
    <p:extLst>
      <p:ext uri="{BB962C8B-B14F-4D97-AF65-F5344CB8AC3E}">
        <p14:creationId xmlns:p14="http://schemas.microsoft.com/office/powerpoint/2010/main" val="1275348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"/>
            <a:ext cx="9144000" cy="360203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cs-CZ" sz="3600" b="1" dirty="0" smtClean="0">
                <a:latin typeface="Comic Sans MS" panose="030F0702030302020204" pitchFamily="66" charset="0"/>
              </a:rPr>
              <a:t>Variabilní náklady</a:t>
            </a:r>
            <a:r>
              <a:rPr lang="cs-CZ" sz="4800" dirty="0" smtClean="0"/>
              <a:t/>
            </a:r>
            <a:br>
              <a:rPr lang="cs-CZ" sz="4800" dirty="0" smtClean="0"/>
            </a:br>
            <a:r>
              <a:rPr lang="cs-CZ" dirty="0" smtClean="0"/>
              <a:t/>
            </a:r>
            <a:br>
              <a:rPr lang="cs-CZ" dirty="0" smtClean="0"/>
            </a:br>
            <a:endParaRPr lang="cs-CZ" sz="5400" dirty="0"/>
          </a:p>
        </p:txBody>
      </p:sp>
      <p:sp>
        <p:nvSpPr>
          <p:cNvPr id="4" name="TextovéPole 3"/>
          <p:cNvSpPr txBox="1"/>
          <p:nvPr/>
        </p:nvSpPr>
        <p:spPr>
          <a:xfrm>
            <a:off x="252046" y="5990493"/>
            <a:ext cx="2543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latin typeface="Comic Sans MS" panose="030F0702030302020204" pitchFamily="66" charset="0"/>
              </a:rPr>
              <a:t>Marek Švec</a:t>
            </a:r>
          </a:p>
          <a:p>
            <a:r>
              <a:rPr lang="cs-CZ" dirty="0" smtClean="0">
                <a:latin typeface="Comic Sans MS" panose="030F0702030302020204" pitchFamily="66" charset="0"/>
              </a:rPr>
              <a:t>3.20</a:t>
            </a:r>
            <a:endParaRPr lang="cs-CZ" dirty="0">
              <a:latin typeface="Comic Sans MS" panose="030F0702030302020204" pitchFamily="66" charset="0"/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610600" y="6119446"/>
            <a:ext cx="3323492" cy="602029"/>
          </a:xfrm>
        </p:spPr>
        <p:txBody>
          <a:bodyPr/>
          <a:lstStyle/>
          <a:p>
            <a:fld id="{42DD3CA6-F328-4A5C-8A3A-1E5C8A21DC5C}" type="slidenum">
              <a:rPr lang="cs-CZ" sz="2400" smtClean="0">
                <a:latin typeface="Comic Sans MS" panose="030F0702030302020204" pitchFamily="66" charset="0"/>
              </a:rPr>
              <a:t>9</a:t>
            </a:fld>
            <a:endParaRPr lang="cs-CZ" sz="2400" dirty="0">
              <a:latin typeface="Comic Sans MS" panose="030F0702030302020204" pitchFamily="66" charset="0"/>
            </a:endParaRPr>
          </a:p>
        </p:txBody>
      </p:sp>
      <p:sp>
        <p:nvSpPr>
          <p:cNvPr id="8" name="Podnadpis 7"/>
          <p:cNvSpPr>
            <a:spLocks noGrp="1"/>
          </p:cNvSpPr>
          <p:nvPr>
            <p:ph type="subTitle" idx="1"/>
          </p:nvPr>
        </p:nvSpPr>
        <p:spPr>
          <a:xfrm>
            <a:off x="-1574575" y="2407625"/>
            <a:ext cx="9144000" cy="1655762"/>
          </a:xfrm>
        </p:spPr>
        <p:txBody>
          <a:bodyPr/>
          <a:lstStyle/>
          <a:p>
            <a:r>
              <a:rPr lang="cs-CZ" dirty="0" smtClean="0">
                <a:latin typeface="Comic Sans MS" panose="030F0702030302020204" pitchFamily="66" charset="0"/>
              </a:rPr>
              <a:t>První dva roky</a:t>
            </a:r>
          </a:p>
          <a:p>
            <a:endParaRPr lang="cs-CZ" dirty="0"/>
          </a:p>
        </p:txBody>
      </p:sp>
      <p:sp>
        <p:nvSpPr>
          <p:cNvPr id="9" name="Podnadpis 7"/>
          <p:cNvSpPr txBox="1">
            <a:spLocks/>
          </p:cNvSpPr>
          <p:nvPr/>
        </p:nvSpPr>
        <p:spPr>
          <a:xfrm>
            <a:off x="4514474" y="2407625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 smtClean="0">
                <a:latin typeface="Comic Sans MS" panose="030F0702030302020204" pitchFamily="66" charset="0"/>
              </a:rPr>
              <a:t>Od třetího roku</a:t>
            </a:r>
          </a:p>
          <a:p>
            <a:endParaRPr lang="cs-CZ" dirty="0"/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643" y="3010354"/>
            <a:ext cx="3701565" cy="2780216"/>
          </a:xfrm>
          <a:prstGeom prst="rect">
            <a:avLst/>
          </a:prstGeom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592" y="3235506"/>
            <a:ext cx="3917765" cy="255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577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1069" y="140677"/>
            <a:ext cx="9144000" cy="168812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cs-CZ" sz="4800" dirty="0" smtClean="0">
                <a:latin typeface="Comic Sans MS" panose="030F0702030302020204" pitchFamily="66" charset="0"/>
              </a:rPr>
              <a:t>Zisky</a:t>
            </a:r>
            <a:r>
              <a:rPr lang="cs-CZ" dirty="0" smtClean="0"/>
              <a:t/>
            </a:r>
            <a:br>
              <a:rPr lang="cs-CZ" dirty="0" smtClean="0"/>
            </a:br>
            <a:endParaRPr lang="cs-CZ" sz="54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046" y="1113692"/>
            <a:ext cx="11682046" cy="2249428"/>
          </a:xfrm>
        </p:spPr>
        <p:txBody>
          <a:bodyPr>
            <a:normAutofit/>
          </a:bodyPr>
          <a:lstStyle/>
          <a:p>
            <a:pPr algn="l"/>
            <a:r>
              <a:rPr lang="cs-CZ" b="1" dirty="0" smtClean="0">
                <a:latin typeface="Comic Sans MS" panose="030F0702030302020204" pitchFamily="66" charset="0"/>
              </a:rPr>
              <a:t>Zisk z jednoho instalovaného zařízení:</a:t>
            </a:r>
          </a:p>
          <a:p>
            <a:pPr algn="l"/>
            <a:r>
              <a:rPr lang="cs-CZ" b="1" dirty="0" smtClean="0">
                <a:latin typeface="Comic Sans MS" panose="030F0702030302020204" pitchFamily="66" charset="0"/>
              </a:rPr>
              <a:t>Cena: 6000,-</a:t>
            </a:r>
          </a:p>
          <a:p>
            <a:pPr algn="l"/>
            <a:r>
              <a:rPr lang="cs-CZ" b="1" dirty="0" smtClean="0">
                <a:latin typeface="Comic Sans MS" panose="030F0702030302020204" pitchFamily="66" charset="0"/>
              </a:rPr>
              <a:t>Náklady: 4010,-</a:t>
            </a:r>
          </a:p>
          <a:p>
            <a:pPr algn="l"/>
            <a:r>
              <a:rPr lang="cs-CZ" b="1" dirty="0" smtClean="0">
                <a:latin typeface="Comic Sans MS" panose="030F0702030302020204" pitchFamily="66" charset="0"/>
              </a:rPr>
              <a:t>Zisk: 1990,-</a:t>
            </a:r>
            <a:endParaRPr lang="cs-CZ" b="1" dirty="0">
              <a:latin typeface="Comic Sans MS" panose="030F0702030302020204" pitchFamily="66" charset="0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252046" y="5990493"/>
            <a:ext cx="2543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latin typeface="Comic Sans MS" panose="030F0702030302020204" pitchFamily="66" charset="0"/>
              </a:rPr>
              <a:t>Marek Švec</a:t>
            </a:r>
          </a:p>
          <a:p>
            <a:r>
              <a:rPr lang="cs-CZ" dirty="0" smtClean="0">
                <a:latin typeface="Comic Sans MS" panose="030F0702030302020204" pitchFamily="66" charset="0"/>
              </a:rPr>
              <a:t>3.20</a:t>
            </a:r>
            <a:endParaRPr lang="cs-CZ" dirty="0">
              <a:latin typeface="Comic Sans MS" panose="030F0702030302020204" pitchFamily="66" charset="0"/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610600" y="6119446"/>
            <a:ext cx="3323492" cy="602029"/>
          </a:xfrm>
        </p:spPr>
        <p:txBody>
          <a:bodyPr/>
          <a:lstStyle/>
          <a:p>
            <a:fld id="{42DD3CA6-F328-4A5C-8A3A-1E5C8A21DC5C}" type="slidenum">
              <a:rPr lang="cs-CZ" sz="2400" smtClean="0">
                <a:latin typeface="Comic Sans MS" panose="030F0702030302020204" pitchFamily="66" charset="0"/>
              </a:rPr>
              <a:t>10</a:t>
            </a:fld>
            <a:endParaRPr lang="cs-CZ" sz="2400" dirty="0">
              <a:latin typeface="Comic Sans MS" panose="030F0702030302020204" pitchFamily="66" charset="0"/>
            </a:endParaRPr>
          </a:p>
        </p:txBody>
      </p:sp>
      <p:graphicFrame>
        <p:nvGraphicFramePr>
          <p:cNvPr id="7" name="Graf 6"/>
          <p:cNvGraphicFramePr/>
          <p:nvPr>
            <p:extLst>
              <p:ext uri="{D42A27DB-BD31-4B8C-83A1-F6EECF244321}">
                <p14:modId xmlns:p14="http://schemas.microsoft.com/office/powerpoint/2010/main" val="3313974990"/>
              </p:ext>
            </p:extLst>
          </p:nvPr>
        </p:nvGraphicFramePr>
        <p:xfrm>
          <a:off x="943708" y="3234166"/>
          <a:ext cx="4680438" cy="2648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Graf 7"/>
          <p:cNvGraphicFramePr/>
          <p:nvPr>
            <p:extLst>
              <p:ext uri="{D42A27DB-BD31-4B8C-83A1-F6EECF244321}">
                <p14:modId xmlns:p14="http://schemas.microsoft.com/office/powerpoint/2010/main" val="283709248"/>
              </p:ext>
            </p:extLst>
          </p:nvPr>
        </p:nvGraphicFramePr>
        <p:xfrm>
          <a:off x="6424246" y="2401827"/>
          <a:ext cx="5404339" cy="35886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23700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"/>
            <a:ext cx="9144000" cy="310661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cs-CZ" sz="5400" b="1" dirty="0" smtClean="0">
                <a:latin typeface="Comic Sans MS" panose="030F0702030302020204" pitchFamily="66" charset="0"/>
              </a:rPr>
              <a:t>Děkuji za pozornost</a:t>
            </a:r>
            <a:r>
              <a:rPr lang="cs-CZ" sz="4800" dirty="0" smtClean="0"/>
              <a:t/>
            </a:r>
            <a:br>
              <a:rPr lang="cs-CZ" sz="4800" dirty="0" smtClean="0"/>
            </a:br>
            <a:r>
              <a:rPr lang="cs-CZ" dirty="0" smtClean="0"/>
              <a:t/>
            </a:r>
            <a:br>
              <a:rPr lang="cs-CZ" dirty="0" smtClean="0"/>
            </a:br>
            <a:endParaRPr lang="cs-CZ" sz="54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046" y="2180493"/>
            <a:ext cx="11682046" cy="2977662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cs-CZ" dirty="0">
                <a:latin typeface="Comic Sans MS" panose="030F0702030302020204" pitchFamily="66" charset="0"/>
              </a:rPr>
              <a:t>Zdroje:</a:t>
            </a:r>
          </a:p>
          <a:p>
            <a:pPr algn="l"/>
            <a:r>
              <a:rPr lang="cs-CZ" i="1" dirty="0">
                <a:latin typeface="Comic Sans MS" panose="030F0702030302020204" pitchFamily="66" charset="0"/>
              </a:rPr>
              <a:t>T-mobile.cz</a:t>
            </a:r>
            <a:r>
              <a:rPr lang="cs-CZ" dirty="0">
                <a:latin typeface="Comic Sans MS" panose="030F0702030302020204" pitchFamily="66" charset="0"/>
              </a:rPr>
              <a:t> [online]. 2004 – 2014 [cit. 2014-12-12]. Dostupné z: </a:t>
            </a:r>
            <a:r>
              <a:rPr lang="cs-CZ" u="sng" dirty="0">
                <a:latin typeface="Comic Sans MS" panose="030F0702030302020204" pitchFamily="66" charset="0"/>
                <a:hlinkClick r:id="rId4"/>
              </a:rPr>
              <a:t>http://www.t-mobile.cz/</a:t>
            </a:r>
            <a:endParaRPr lang="cs-CZ" dirty="0">
              <a:latin typeface="Comic Sans MS" panose="030F0702030302020204" pitchFamily="66" charset="0"/>
            </a:endParaRPr>
          </a:p>
          <a:p>
            <a:pPr algn="l"/>
            <a:r>
              <a:rPr lang="cs-CZ" i="1" dirty="0">
                <a:latin typeface="Comic Sans MS" panose="030F0702030302020204" pitchFamily="66" charset="0"/>
              </a:rPr>
              <a:t>O2</a:t>
            </a:r>
            <a:r>
              <a:rPr lang="cs-CZ" dirty="0">
                <a:latin typeface="Comic Sans MS" panose="030F0702030302020204" pitchFamily="66" charset="0"/>
              </a:rPr>
              <a:t> [online]. 2014 [cit. 2014-12-12]. Dostupné z: </a:t>
            </a:r>
            <a:r>
              <a:rPr lang="cs-CZ" u="sng" dirty="0">
                <a:latin typeface="Comic Sans MS" panose="030F0702030302020204" pitchFamily="66" charset="0"/>
                <a:hlinkClick r:id="rId5"/>
              </a:rPr>
              <a:t>http://www.o2.cz/</a:t>
            </a:r>
            <a:endParaRPr lang="cs-CZ" dirty="0">
              <a:latin typeface="Comic Sans MS" panose="030F0702030302020204" pitchFamily="66" charset="0"/>
            </a:endParaRPr>
          </a:p>
          <a:p>
            <a:pPr algn="l"/>
            <a:r>
              <a:rPr lang="cs-CZ" i="1" dirty="0">
                <a:latin typeface="Comic Sans MS" panose="030F0702030302020204" pitchFamily="66" charset="0"/>
              </a:rPr>
              <a:t>Vodafone</a:t>
            </a:r>
            <a:r>
              <a:rPr lang="cs-CZ" dirty="0">
                <a:latin typeface="Comic Sans MS" panose="030F0702030302020204" pitchFamily="66" charset="0"/>
              </a:rPr>
              <a:t> [online]. 2014 [cit. 2014-12-12]. Dostupné z: </a:t>
            </a:r>
            <a:r>
              <a:rPr lang="cs-CZ" u="sng" dirty="0">
                <a:latin typeface="Comic Sans MS" panose="030F0702030302020204" pitchFamily="66" charset="0"/>
                <a:hlinkClick r:id="rId6"/>
              </a:rPr>
              <a:t>http://www.vodafone.cz/</a:t>
            </a:r>
            <a:r>
              <a:rPr lang="cs-CZ" dirty="0">
                <a:latin typeface="Comic Sans MS" panose="030F0702030302020204" pitchFamily="66" charset="0"/>
              </a:rPr>
              <a:t> </a:t>
            </a:r>
          </a:p>
          <a:p>
            <a:pPr algn="l"/>
            <a:r>
              <a:rPr lang="cs-CZ" i="1" dirty="0">
                <a:latin typeface="Comic Sans MS" panose="030F0702030302020204" pitchFamily="66" charset="0"/>
              </a:rPr>
              <a:t>GM </a:t>
            </a:r>
            <a:r>
              <a:rPr lang="cs-CZ" i="1" dirty="0" err="1">
                <a:latin typeface="Comic Sans MS" panose="030F0702030302020204" pitchFamily="66" charset="0"/>
              </a:rPr>
              <a:t>electronic</a:t>
            </a:r>
            <a:r>
              <a:rPr lang="cs-CZ" dirty="0">
                <a:latin typeface="Comic Sans MS" panose="030F0702030302020204" pitchFamily="66" charset="0"/>
              </a:rPr>
              <a:t> [online]. 1990 - 2014 [cit. 2014-12-12]. Dostupné z: </a:t>
            </a:r>
            <a:r>
              <a:rPr lang="cs-CZ" u="sng" dirty="0">
                <a:latin typeface="Comic Sans MS" panose="030F0702030302020204" pitchFamily="66" charset="0"/>
                <a:hlinkClick r:id="rId7"/>
              </a:rPr>
              <a:t>http://www.gme.cz/</a:t>
            </a:r>
            <a:r>
              <a:rPr lang="cs-CZ" dirty="0">
                <a:latin typeface="Comic Sans MS" panose="030F0702030302020204" pitchFamily="66" charset="0"/>
              </a:rPr>
              <a:t> </a:t>
            </a:r>
          </a:p>
          <a:p>
            <a:pPr algn="l"/>
            <a:r>
              <a:rPr lang="cs-CZ" i="1" dirty="0">
                <a:latin typeface="Comic Sans MS" panose="030F0702030302020204" pitchFamily="66" charset="0"/>
              </a:rPr>
              <a:t>TP - LINK</a:t>
            </a:r>
            <a:r>
              <a:rPr lang="cs-CZ" dirty="0">
                <a:latin typeface="Comic Sans MS" panose="030F0702030302020204" pitchFamily="66" charset="0"/>
              </a:rPr>
              <a:t> [online]. 2014 [cit. 2014-12-12]. Dostupné z: </a:t>
            </a:r>
            <a:r>
              <a:rPr lang="cs-CZ" u="sng" dirty="0">
                <a:latin typeface="Comic Sans MS" panose="030F0702030302020204" pitchFamily="66" charset="0"/>
                <a:hlinkClick r:id="rId8"/>
              </a:rPr>
              <a:t>http://www.tp-link.us/</a:t>
            </a:r>
            <a:r>
              <a:rPr lang="cs-CZ" dirty="0">
                <a:latin typeface="Comic Sans MS" panose="030F0702030302020204" pitchFamily="66" charset="0"/>
              </a:rPr>
              <a:t> </a:t>
            </a:r>
          </a:p>
          <a:p>
            <a:pPr algn="l"/>
            <a:r>
              <a:rPr lang="cs-CZ" i="1" dirty="0" err="1">
                <a:latin typeface="Comic Sans MS" panose="030F0702030302020204" pitchFamily="66" charset="0"/>
              </a:rPr>
              <a:t>Volkwagen</a:t>
            </a:r>
            <a:r>
              <a:rPr lang="cs-CZ" i="1" dirty="0">
                <a:latin typeface="Comic Sans MS" panose="030F0702030302020204" pitchFamily="66" charset="0"/>
              </a:rPr>
              <a:t> Užitkové vozy</a:t>
            </a:r>
            <a:r>
              <a:rPr lang="cs-CZ" dirty="0">
                <a:latin typeface="Comic Sans MS" panose="030F0702030302020204" pitchFamily="66" charset="0"/>
              </a:rPr>
              <a:t> [online]. 2014 [cit. 2014-12-12]. Dostupné z: </a:t>
            </a:r>
            <a:r>
              <a:rPr lang="cs-CZ" u="sng" dirty="0">
                <a:latin typeface="Comic Sans MS" panose="030F0702030302020204" pitchFamily="66" charset="0"/>
                <a:hlinkClick r:id="rId9"/>
              </a:rPr>
              <a:t>http://www.vw-uzitkove.cz/</a:t>
            </a:r>
            <a:r>
              <a:rPr lang="cs-CZ" dirty="0">
                <a:latin typeface="Comic Sans MS" panose="030F0702030302020204" pitchFamily="66" charset="0"/>
              </a:rPr>
              <a:t> </a:t>
            </a:r>
          </a:p>
          <a:p>
            <a:pPr algn="l"/>
            <a:r>
              <a:rPr lang="cs-CZ" i="1" dirty="0" err="1">
                <a:latin typeface="Comic Sans MS" panose="030F0702030302020204" pitchFamily="66" charset="0"/>
              </a:rPr>
              <a:t>Revilo</a:t>
            </a:r>
            <a:r>
              <a:rPr lang="cs-CZ" i="1" dirty="0">
                <a:latin typeface="Comic Sans MS" panose="030F0702030302020204" pitchFamily="66" charset="0"/>
              </a:rPr>
              <a:t> auto </a:t>
            </a:r>
            <a:r>
              <a:rPr lang="cs-CZ" i="1" dirty="0" err="1">
                <a:latin typeface="Comic Sans MS" panose="030F0702030302020204" pitchFamily="66" charset="0"/>
              </a:rPr>
              <a:t>sound</a:t>
            </a:r>
            <a:r>
              <a:rPr lang="cs-CZ" i="1" dirty="0">
                <a:latin typeface="Comic Sans MS" panose="030F0702030302020204" pitchFamily="66" charset="0"/>
              </a:rPr>
              <a:t> &amp; </a:t>
            </a:r>
            <a:r>
              <a:rPr lang="cs-CZ" i="1" dirty="0" err="1">
                <a:latin typeface="Comic Sans MS" panose="030F0702030302020204" pitchFamily="66" charset="0"/>
              </a:rPr>
              <a:t>HiFi</a:t>
            </a:r>
            <a:r>
              <a:rPr lang="cs-CZ" dirty="0">
                <a:latin typeface="Comic Sans MS" panose="030F0702030302020204" pitchFamily="66" charset="0"/>
              </a:rPr>
              <a:t> [online]. 2004 - 2014 [cit. 2014-12-12]. Dostupné z: </a:t>
            </a:r>
            <a:r>
              <a:rPr lang="cs-CZ" u="sng" dirty="0">
                <a:latin typeface="Comic Sans MS" panose="030F0702030302020204" pitchFamily="66" charset="0"/>
                <a:hlinkClick r:id="rId10"/>
              </a:rPr>
              <a:t>http://www.revilohifi.cz/</a:t>
            </a:r>
            <a:r>
              <a:rPr lang="cs-CZ" dirty="0">
                <a:latin typeface="Comic Sans MS" panose="030F0702030302020204" pitchFamily="66" charset="0"/>
              </a:rPr>
              <a:t> </a:t>
            </a:r>
          </a:p>
          <a:p>
            <a:pPr algn="l"/>
            <a:r>
              <a:rPr lang="cs-CZ" i="1" dirty="0">
                <a:latin typeface="Comic Sans MS" panose="030F0702030302020204" pitchFamily="66" charset="0"/>
              </a:rPr>
              <a:t>Český telekomunikační úřad</a:t>
            </a:r>
            <a:r>
              <a:rPr lang="cs-CZ" dirty="0">
                <a:latin typeface="Comic Sans MS" panose="030F0702030302020204" pitchFamily="66" charset="0"/>
              </a:rPr>
              <a:t> [online]. 2008 [cit. 2014-12-12]. Dostupné z: </a:t>
            </a:r>
            <a:r>
              <a:rPr lang="cs-CZ" u="sng" dirty="0">
                <a:latin typeface="Comic Sans MS" panose="030F0702030302020204" pitchFamily="66" charset="0"/>
                <a:hlinkClick r:id="rId11"/>
              </a:rPr>
              <a:t>http://www.ctu.cz/</a:t>
            </a:r>
            <a:r>
              <a:rPr lang="cs-CZ" dirty="0">
                <a:latin typeface="Comic Sans MS" panose="030F0702030302020204" pitchFamily="66" charset="0"/>
              </a:rPr>
              <a:t> </a:t>
            </a:r>
          </a:p>
          <a:p>
            <a:pPr algn="l"/>
            <a:endParaRPr lang="cs-CZ" dirty="0">
              <a:latin typeface="Comic Sans MS" panose="030F0702030302020204" pitchFamily="66" charset="0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252046" y="5990493"/>
            <a:ext cx="2543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latin typeface="Comic Sans MS" panose="030F0702030302020204" pitchFamily="66" charset="0"/>
              </a:rPr>
              <a:t>Marek Švec</a:t>
            </a:r>
          </a:p>
          <a:p>
            <a:r>
              <a:rPr lang="cs-CZ" dirty="0" smtClean="0">
                <a:latin typeface="Comic Sans MS" panose="030F0702030302020204" pitchFamily="66" charset="0"/>
              </a:rPr>
              <a:t>3.20</a:t>
            </a:r>
            <a:endParaRPr lang="cs-CZ" dirty="0">
              <a:latin typeface="Comic Sans MS" panose="030F0702030302020204" pitchFamily="66" charset="0"/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610600" y="6119446"/>
            <a:ext cx="3323492" cy="602029"/>
          </a:xfrm>
        </p:spPr>
        <p:txBody>
          <a:bodyPr/>
          <a:lstStyle/>
          <a:p>
            <a:fld id="{42DD3CA6-F328-4A5C-8A3A-1E5C8A21DC5C}" type="slidenum">
              <a:rPr lang="cs-CZ" sz="2400" smtClean="0">
                <a:latin typeface="Comic Sans MS" panose="030F0702030302020204" pitchFamily="66" charset="0"/>
              </a:rPr>
              <a:t>11</a:t>
            </a:fld>
            <a:endParaRPr lang="cs-CZ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5525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254</TotalTime>
  <Words>405</Words>
  <Application>Microsoft Office PowerPoint</Application>
  <PresentationFormat>Širokoúhlá obrazovka</PresentationFormat>
  <Paragraphs>114</Paragraphs>
  <Slides>11</Slides>
  <Notes>11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Comic Sans MS</vt:lpstr>
      <vt:lpstr>Motiv Office</vt:lpstr>
      <vt:lpstr>Telekomunikace 14TC  Semestrální práce:</vt:lpstr>
      <vt:lpstr>Online in car, s.r.o.  </vt:lpstr>
      <vt:lpstr>Poskytoval datových služeb  </vt:lpstr>
      <vt:lpstr>Instalované zařízení  </vt:lpstr>
      <vt:lpstr>DC/DC měnič MEAN WELL SCW05A-05   </vt:lpstr>
      <vt:lpstr>Firemní vozidlo  </vt:lpstr>
      <vt:lpstr>Finance a ekonomika společnosti  </vt:lpstr>
      <vt:lpstr>Prezentace aplikace PowerPoint</vt:lpstr>
      <vt:lpstr>Variabilní náklady  </vt:lpstr>
      <vt:lpstr>Zisky </vt:lpstr>
      <vt:lpstr>Děkuji za pozornost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Telekomunikace 14TC  Semestrální práce:</dc:title>
  <dc:creator>Marek</dc:creator>
  <cp:lastModifiedBy>Marek</cp:lastModifiedBy>
  <cp:revision>20</cp:revision>
  <dcterms:created xsi:type="dcterms:W3CDTF">2014-12-15T17:58:11Z</dcterms:created>
  <dcterms:modified xsi:type="dcterms:W3CDTF">2014-12-15T22:13:18Z</dcterms:modified>
</cp:coreProperties>
</file>