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62" r:id="rId4"/>
    <p:sldId id="263" r:id="rId5"/>
    <p:sldId id="264" r:id="rId6"/>
    <p:sldId id="257" r:id="rId7"/>
    <p:sldId id="258" r:id="rId8"/>
    <p:sldId id="259" r:id="rId9"/>
    <p:sldId id="260" r:id="rId10"/>
    <p:sldId id="265" r:id="rId1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enca\Documents\vejska\5.%20semestr\TC(zk)\Finanan&#269;n&#237;%20balanc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enca\Documents\vejska\5.%20semestr\TC(zk)\Finanan&#269;n&#237;%20balanc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List1!$P$8</c:f>
              <c:strCache>
                <c:ptCount val="1"/>
                <c:pt idx="0">
                  <c:v>příjem</c:v>
                </c:pt>
              </c:strCache>
            </c:strRef>
          </c:tx>
          <c:spPr>
            <a:ln w="101600" cap="flat" cmpd="dbl" algn="ctr">
              <a:solidFill>
                <a:schemeClr val="accent1"/>
              </a:solidFill>
              <a:miter lim="800000"/>
            </a:ln>
            <a:effectLst/>
          </c:spPr>
          <c:marker>
            <c:symbol val="none"/>
          </c:marker>
          <c:val>
            <c:numRef>
              <c:f>List1!$P$10:$P$21</c:f>
              <c:numCache>
                <c:formatCode>General</c:formatCode>
                <c:ptCount val="12"/>
                <c:pt idx="0">
                  <c:v>8200</c:v>
                </c:pt>
                <c:pt idx="1">
                  <c:v>16400</c:v>
                </c:pt>
                <c:pt idx="2">
                  <c:v>24600</c:v>
                </c:pt>
                <c:pt idx="3">
                  <c:v>32800</c:v>
                </c:pt>
                <c:pt idx="4">
                  <c:v>41000</c:v>
                </c:pt>
                <c:pt idx="5">
                  <c:v>49200</c:v>
                </c:pt>
                <c:pt idx="6">
                  <c:v>57400</c:v>
                </c:pt>
                <c:pt idx="7">
                  <c:v>65600</c:v>
                </c:pt>
                <c:pt idx="8">
                  <c:v>73800</c:v>
                </c:pt>
                <c:pt idx="9">
                  <c:v>82000</c:v>
                </c:pt>
                <c:pt idx="10">
                  <c:v>90200</c:v>
                </c:pt>
                <c:pt idx="11">
                  <c:v>98400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List1!$Q$8</c:f>
              <c:strCache>
                <c:ptCount val="1"/>
                <c:pt idx="0">
                  <c:v>náklady</c:v>
                </c:pt>
              </c:strCache>
            </c:strRef>
          </c:tx>
          <c:spPr>
            <a:ln w="101600" cap="flat" cmpd="dbl" algn="ctr">
              <a:solidFill>
                <a:schemeClr val="accent2"/>
              </a:solidFill>
              <a:miter lim="800000"/>
            </a:ln>
            <a:effectLst/>
          </c:spPr>
          <c:marker>
            <c:symbol val="none"/>
          </c:marker>
          <c:val>
            <c:numRef>
              <c:f>List1!$Q$10:$Q$21</c:f>
              <c:numCache>
                <c:formatCode>General</c:formatCode>
                <c:ptCount val="12"/>
                <c:pt idx="0">
                  <c:v>159000</c:v>
                </c:pt>
                <c:pt idx="1">
                  <c:v>31500</c:v>
                </c:pt>
                <c:pt idx="2">
                  <c:v>31500</c:v>
                </c:pt>
                <c:pt idx="3">
                  <c:v>31500</c:v>
                </c:pt>
                <c:pt idx="4">
                  <c:v>31500</c:v>
                </c:pt>
                <c:pt idx="5">
                  <c:v>31500</c:v>
                </c:pt>
                <c:pt idx="6">
                  <c:v>31500</c:v>
                </c:pt>
                <c:pt idx="7">
                  <c:v>31500</c:v>
                </c:pt>
                <c:pt idx="8">
                  <c:v>31500</c:v>
                </c:pt>
                <c:pt idx="9">
                  <c:v>31500</c:v>
                </c:pt>
                <c:pt idx="10">
                  <c:v>31500</c:v>
                </c:pt>
                <c:pt idx="11">
                  <c:v>31500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List1!$R$8</c:f>
              <c:strCache>
                <c:ptCount val="1"/>
                <c:pt idx="0">
                  <c:v>cashflow</c:v>
                </c:pt>
              </c:strCache>
            </c:strRef>
          </c:tx>
          <c:spPr>
            <a:ln w="101600" cap="flat" cmpd="dbl" algn="ctr">
              <a:solidFill>
                <a:schemeClr val="accent3"/>
              </a:solidFill>
              <a:miter lim="800000"/>
            </a:ln>
            <a:effectLst/>
          </c:spPr>
          <c:marker>
            <c:symbol val="none"/>
          </c:marker>
          <c:val>
            <c:numRef>
              <c:f>List1!$R$10:$R$21</c:f>
              <c:numCache>
                <c:formatCode>General</c:formatCode>
                <c:ptCount val="12"/>
                <c:pt idx="0">
                  <c:v>-150800</c:v>
                </c:pt>
                <c:pt idx="1">
                  <c:v>-15100</c:v>
                </c:pt>
                <c:pt idx="2">
                  <c:v>-6900</c:v>
                </c:pt>
                <c:pt idx="3">
                  <c:v>1300</c:v>
                </c:pt>
                <c:pt idx="4">
                  <c:v>9500</c:v>
                </c:pt>
                <c:pt idx="5">
                  <c:v>17700</c:v>
                </c:pt>
                <c:pt idx="6">
                  <c:v>25900</c:v>
                </c:pt>
                <c:pt idx="7">
                  <c:v>34100</c:v>
                </c:pt>
                <c:pt idx="8">
                  <c:v>42300</c:v>
                </c:pt>
                <c:pt idx="9">
                  <c:v>50500</c:v>
                </c:pt>
                <c:pt idx="10">
                  <c:v>58700</c:v>
                </c:pt>
                <c:pt idx="11">
                  <c:v>66900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512904"/>
        <c:axId val="184507808"/>
      </c:lineChart>
      <c:dateAx>
        <c:axId val="1845129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4507808"/>
        <c:crosses val="autoZero"/>
        <c:auto val="0"/>
        <c:lblOffset val="100"/>
        <c:baseTimeUnit val="days"/>
      </c:dateAx>
      <c:valAx>
        <c:axId val="18450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4512904"/>
        <c:crossesAt val="1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List1!$V$9</c:f>
              <c:strCache>
                <c:ptCount val="1"/>
                <c:pt idx="0">
                  <c:v>příjem</c:v>
                </c:pt>
              </c:strCache>
            </c:strRef>
          </c:tx>
          <c:spPr>
            <a:ln w="101600" cap="flat" cmpd="dbl" algn="ctr">
              <a:solidFill>
                <a:schemeClr val="accent1"/>
              </a:solidFill>
              <a:miter lim="800000"/>
            </a:ln>
            <a:effectLst/>
          </c:spPr>
          <c:marker>
            <c:symbol val="none"/>
          </c:marker>
          <c:val>
            <c:numRef>
              <c:f>List1!$V$10:$V$21</c:f>
              <c:numCache>
                <c:formatCode>General</c:formatCode>
                <c:ptCount val="12"/>
                <c:pt idx="0">
                  <c:v>8200</c:v>
                </c:pt>
                <c:pt idx="1">
                  <c:v>24600</c:v>
                </c:pt>
                <c:pt idx="2">
                  <c:v>49200</c:v>
                </c:pt>
                <c:pt idx="3">
                  <c:v>82000</c:v>
                </c:pt>
                <c:pt idx="4">
                  <c:v>123000</c:v>
                </c:pt>
                <c:pt idx="5">
                  <c:v>172200</c:v>
                </c:pt>
                <c:pt idx="6">
                  <c:v>229600</c:v>
                </c:pt>
                <c:pt idx="7">
                  <c:v>295200</c:v>
                </c:pt>
                <c:pt idx="8">
                  <c:v>369000</c:v>
                </c:pt>
                <c:pt idx="9">
                  <c:v>451000</c:v>
                </c:pt>
                <c:pt idx="10">
                  <c:v>541200</c:v>
                </c:pt>
                <c:pt idx="11">
                  <c:v>639600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List1!$W$9</c:f>
              <c:strCache>
                <c:ptCount val="1"/>
                <c:pt idx="0">
                  <c:v>náklady</c:v>
                </c:pt>
              </c:strCache>
            </c:strRef>
          </c:tx>
          <c:spPr>
            <a:ln w="101600" cap="flat" cmpd="dbl" algn="ctr">
              <a:solidFill>
                <a:schemeClr val="accent2"/>
              </a:solidFill>
              <a:miter lim="800000"/>
            </a:ln>
            <a:effectLst/>
          </c:spPr>
          <c:marker>
            <c:symbol val="none"/>
          </c:marker>
          <c:val>
            <c:numRef>
              <c:f>List1!$W$10:$W$21</c:f>
              <c:numCache>
                <c:formatCode>General</c:formatCode>
                <c:ptCount val="12"/>
                <c:pt idx="0">
                  <c:v>159000</c:v>
                </c:pt>
                <c:pt idx="1">
                  <c:v>190500</c:v>
                </c:pt>
                <c:pt idx="2">
                  <c:v>222000</c:v>
                </c:pt>
                <c:pt idx="3">
                  <c:v>253500</c:v>
                </c:pt>
                <c:pt idx="4">
                  <c:v>285000</c:v>
                </c:pt>
                <c:pt idx="5">
                  <c:v>316500</c:v>
                </c:pt>
                <c:pt idx="6">
                  <c:v>348000</c:v>
                </c:pt>
                <c:pt idx="7">
                  <c:v>379500</c:v>
                </c:pt>
                <c:pt idx="8">
                  <c:v>411000</c:v>
                </c:pt>
                <c:pt idx="9">
                  <c:v>442500</c:v>
                </c:pt>
                <c:pt idx="10">
                  <c:v>474000</c:v>
                </c:pt>
                <c:pt idx="11">
                  <c:v>505500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List1!$X$9</c:f>
              <c:strCache>
                <c:ptCount val="1"/>
                <c:pt idx="0">
                  <c:v>bilance</c:v>
                </c:pt>
              </c:strCache>
            </c:strRef>
          </c:tx>
          <c:spPr>
            <a:ln w="101600" cap="flat" cmpd="dbl" algn="ctr">
              <a:solidFill>
                <a:schemeClr val="accent3"/>
              </a:solidFill>
              <a:miter lim="800000"/>
            </a:ln>
            <a:effectLst/>
          </c:spPr>
          <c:marker>
            <c:symbol val="none"/>
          </c:marker>
          <c:val>
            <c:numRef>
              <c:f>List1!$X$10:$X$21</c:f>
              <c:numCache>
                <c:formatCode>General</c:formatCode>
                <c:ptCount val="12"/>
                <c:pt idx="0">
                  <c:v>-150800</c:v>
                </c:pt>
                <c:pt idx="1">
                  <c:v>-165900</c:v>
                </c:pt>
                <c:pt idx="2">
                  <c:v>-172800</c:v>
                </c:pt>
                <c:pt idx="3">
                  <c:v>-171500</c:v>
                </c:pt>
                <c:pt idx="4">
                  <c:v>-162000</c:v>
                </c:pt>
                <c:pt idx="5">
                  <c:v>-144300</c:v>
                </c:pt>
                <c:pt idx="6">
                  <c:v>-118400</c:v>
                </c:pt>
                <c:pt idx="7">
                  <c:v>-84300</c:v>
                </c:pt>
                <c:pt idx="8">
                  <c:v>-42000</c:v>
                </c:pt>
                <c:pt idx="9">
                  <c:v>8500</c:v>
                </c:pt>
                <c:pt idx="10">
                  <c:v>67200</c:v>
                </c:pt>
                <c:pt idx="11">
                  <c:v>134100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936168"/>
        <c:axId val="184509376"/>
      </c:lineChart>
      <c:catAx>
        <c:axId val="1779361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4509376"/>
        <c:crosses val="autoZero"/>
        <c:auto val="1"/>
        <c:lblAlgn val="ctr"/>
        <c:lblOffset val="100"/>
        <c:noMultiLvlLbl val="0"/>
      </c:catAx>
      <c:valAx>
        <c:axId val="18450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7936168"/>
        <c:crosses val="autoZero"/>
        <c:crossBetween val="between"/>
        <c:majorUnit val="100000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38100" cap="flat" cmpd="dbl" algn="ctr">
        <a:solidFill>
          <a:schemeClr val="phClr"/>
        </a:solidFill>
        <a:miter lim="800000"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tx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  <a:alpha val="32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  <a:alpha val="32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tx1"/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2700" cap="rnd"/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38100" cap="flat" cmpd="dbl" algn="ctr">
        <a:solidFill>
          <a:schemeClr val="phClr"/>
        </a:solidFill>
        <a:miter lim="800000"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tx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  <a:alpha val="32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  <a:alpha val="32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tx1"/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2700" cap="rnd"/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3C2D1-43E7-49C3-9BD5-2BA00F648DEA}" type="datetimeFigureOut">
              <a:rPr lang="cs-CZ" smtClean="0"/>
              <a:t>14.12.2014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D6D74-3937-4C2A-ACDC-B396BD472941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4650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3C2D1-43E7-49C3-9BD5-2BA00F648DEA}" type="datetimeFigureOut">
              <a:rPr lang="cs-CZ" smtClean="0"/>
              <a:t>14.12.2014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D6D74-3937-4C2A-ACDC-B396BD47294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4318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3C2D1-43E7-49C3-9BD5-2BA00F648DEA}" type="datetimeFigureOut">
              <a:rPr lang="cs-CZ" smtClean="0"/>
              <a:t>14.12.2014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D6D74-3937-4C2A-ACDC-B396BD472941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9467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3C2D1-43E7-49C3-9BD5-2BA00F648DEA}" type="datetimeFigureOut">
              <a:rPr lang="cs-CZ" smtClean="0"/>
              <a:t>14.12.2014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D6D74-3937-4C2A-ACDC-B396BD47294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7740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3C2D1-43E7-49C3-9BD5-2BA00F648DEA}" type="datetimeFigureOut">
              <a:rPr lang="cs-CZ" smtClean="0"/>
              <a:t>14.12.2014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D6D74-3937-4C2A-ACDC-B396BD47294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1148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3C2D1-43E7-49C3-9BD5-2BA00F648DEA}" type="datetimeFigureOut">
              <a:rPr lang="cs-CZ" smtClean="0"/>
              <a:t>14.12.2014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D6D74-3937-4C2A-ACDC-B396BD47294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7206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3C2D1-43E7-49C3-9BD5-2BA00F648DEA}" type="datetimeFigureOut">
              <a:rPr lang="cs-CZ" smtClean="0"/>
              <a:t>14.12.2014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D6D74-3937-4C2A-ACDC-B396BD47294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3247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A13C2D1-43E7-49C3-9BD5-2BA00F648DEA}" type="datetimeFigureOut">
              <a:rPr lang="cs-CZ" smtClean="0"/>
              <a:t>14.12.2014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32D6D74-3937-4C2A-ACDC-B396BD47294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0324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3C2D1-43E7-49C3-9BD5-2BA00F648DEA}" type="datetimeFigureOut">
              <a:rPr lang="cs-CZ" smtClean="0"/>
              <a:t>14.12.2014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D6D74-3937-4C2A-ACDC-B396BD47294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7399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3C2D1-43E7-49C3-9BD5-2BA00F648DEA}" type="datetimeFigureOut">
              <a:rPr lang="cs-CZ" smtClean="0"/>
              <a:t>14.12.2014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D6D74-3937-4C2A-ACDC-B396BD47294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4512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3C2D1-43E7-49C3-9BD5-2BA00F648DEA}" type="datetimeFigureOut">
              <a:rPr lang="cs-CZ" smtClean="0"/>
              <a:t>14.12.2014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D6D74-3937-4C2A-ACDC-B396BD47294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3064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A13C2D1-43E7-49C3-9BD5-2BA00F648DEA}" type="datetimeFigureOut">
              <a:rPr lang="cs-CZ" smtClean="0"/>
              <a:t>14.12.2014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32D6D74-3937-4C2A-ACDC-B396BD472941}" type="slidenum">
              <a:rPr lang="cs-CZ" smtClean="0"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7539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Poštolka internet v obci Pohled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Václav Kroupar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8614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Podnikatelský záměr: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ČD Telematika</a:t>
            </a:r>
          </a:p>
          <a:p>
            <a:r>
              <a:rPr lang="cs-CZ" dirty="0" smtClean="0"/>
              <a:t>Poskytovat internet</a:t>
            </a:r>
          </a:p>
          <a:p>
            <a:r>
              <a:rPr lang="cs-CZ" dirty="0" smtClean="0"/>
              <a:t>Profit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285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SWOT analýza: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/>
              <a:t>S:</a:t>
            </a:r>
          </a:p>
          <a:p>
            <a:pPr lvl="1"/>
            <a:r>
              <a:rPr lang="cs-CZ" dirty="0"/>
              <a:t>Minimální konkurence</a:t>
            </a:r>
          </a:p>
          <a:p>
            <a:pPr lvl="1"/>
            <a:r>
              <a:rPr lang="cs-CZ" dirty="0"/>
              <a:t>Znalost prostředí</a:t>
            </a:r>
          </a:p>
          <a:p>
            <a:pPr lvl="0"/>
            <a:r>
              <a:rPr lang="cs-CZ" dirty="0"/>
              <a:t>W:</a:t>
            </a:r>
          </a:p>
          <a:p>
            <a:pPr lvl="1"/>
            <a:r>
              <a:rPr lang="cs-CZ" dirty="0"/>
              <a:t>Kapitál</a:t>
            </a:r>
          </a:p>
          <a:p>
            <a:pPr lvl="0"/>
            <a:r>
              <a:rPr lang="cs-CZ" dirty="0"/>
              <a:t>O:</a:t>
            </a:r>
          </a:p>
          <a:p>
            <a:pPr lvl="1"/>
            <a:r>
              <a:rPr lang="cs-CZ" dirty="0"/>
              <a:t>Drahé O2</a:t>
            </a:r>
          </a:p>
          <a:p>
            <a:pPr lvl="1"/>
            <a:r>
              <a:rPr lang="cs-CZ" dirty="0"/>
              <a:t>Ústní doporučení</a:t>
            </a:r>
          </a:p>
          <a:p>
            <a:pPr lvl="0"/>
            <a:r>
              <a:rPr lang="cs-CZ" dirty="0"/>
              <a:t>T:</a:t>
            </a:r>
          </a:p>
          <a:p>
            <a:pPr lvl="1"/>
            <a:r>
              <a:rPr lang="cs-CZ" dirty="0"/>
              <a:t>Změna konkurenčního </a:t>
            </a:r>
            <a:r>
              <a:rPr lang="cs-CZ" dirty="0" smtClean="0"/>
              <a:t>prostředí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0618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Právní forma:	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S.R.O.</a:t>
            </a:r>
          </a:p>
          <a:p>
            <a:r>
              <a:rPr lang="cs-CZ" dirty="0" smtClean="0"/>
              <a:t>Od 1Kč</a:t>
            </a:r>
          </a:p>
          <a:p>
            <a:r>
              <a:rPr lang="cs-CZ" dirty="0" smtClean="0"/>
              <a:t>Společenská smlouva</a:t>
            </a:r>
          </a:p>
          <a:p>
            <a:r>
              <a:rPr lang="cs-CZ" dirty="0" smtClean="0"/>
              <a:t>Živnostenské oprávnění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7350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Údaje o síti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727" t="21699" r="18597" b="9510"/>
          <a:stretch/>
        </p:blipFill>
        <p:spPr bwMode="auto">
          <a:xfrm>
            <a:off x="2839527" y="1889757"/>
            <a:ext cx="6573905" cy="41652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8146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Páteřní síť:</a:t>
            </a:r>
            <a:endParaRPr lang="cs-CZ" dirty="0"/>
          </a:p>
        </p:txBody>
      </p:sp>
      <p:pic>
        <p:nvPicPr>
          <p:cNvPr id="7" name="Picture 4" descr="http://pliki.interprojekt.pl/wiki/attach/Antena_paraboliczna_dwupolaryzacyjna_JIROUS-JRC-29DUPLEX/jirous_jrc-29_duplex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20108" y="2572544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uap-ac-outdoor.jpg (605×605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340" y="2572544"/>
            <a:ext cx="3226435" cy="322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50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Přístupová síť:</a:t>
            </a:r>
            <a:endParaRPr lang="cs-CZ" dirty="0"/>
          </a:p>
        </p:txBody>
      </p:sp>
      <p:pic>
        <p:nvPicPr>
          <p:cNvPr id="2050" name="Picture 2" descr="sektor2-15.jpg (340×340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1513" y="1854201"/>
            <a:ext cx="4318000" cy="43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uap-ac-outdoor.jpg (605×605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3" y="1947863"/>
            <a:ext cx="435133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8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Klientská jednotka:</a:t>
            </a:r>
            <a:endParaRPr lang="cs-CZ" dirty="0"/>
          </a:p>
        </p:txBody>
      </p:sp>
      <p:pic>
        <p:nvPicPr>
          <p:cNvPr id="3074" name="Picture 2" descr="http://www.luxus.cz/obchod_pic/rbsxt-2ndr2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137" y="2482506"/>
            <a:ext cx="3119779" cy="2981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18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Cashflow</a:t>
            </a:r>
            <a:r>
              <a:rPr lang="cs-CZ" dirty="0"/>
              <a:t>:</a:t>
            </a:r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0065378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3839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Bilance: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466994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56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ktiva">
  <a:themeElements>
    <a:clrScheme name="Retrospektiv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91</TotalTime>
  <Words>65</Words>
  <Application>Microsoft Office PowerPoint</Application>
  <PresentationFormat>Širokoúhlá obrazovka</PresentationFormat>
  <Paragraphs>28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Retrospektiva</vt:lpstr>
      <vt:lpstr>Poštolka internet v obci Pohled</vt:lpstr>
      <vt:lpstr>Podnikatelský záměr:</vt:lpstr>
      <vt:lpstr>SWOT analýza:</vt:lpstr>
      <vt:lpstr>Právní forma: </vt:lpstr>
      <vt:lpstr>Údaje o síti</vt:lpstr>
      <vt:lpstr>Páteřní síť:</vt:lpstr>
      <vt:lpstr>Přístupová síť:</vt:lpstr>
      <vt:lpstr>Klientská jednotka:</vt:lpstr>
      <vt:lpstr>Cashflow:</vt:lpstr>
      <vt:lpstr>Bilance: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</dc:title>
  <dc:creator>Venca</dc:creator>
  <cp:lastModifiedBy>Venca</cp:lastModifiedBy>
  <cp:revision>7</cp:revision>
  <dcterms:created xsi:type="dcterms:W3CDTF">2014-12-14T12:18:25Z</dcterms:created>
  <dcterms:modified xsi:type="dcterms:W3CDTF">2014-12-14T13:50:21Z</dcterms:modified>
</cp:coreProperties>
</file>