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1" r:id="rId7"/>
    <p:sldId id="260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8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kub\Documents\TC\financ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kub\Documents\TC\financ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kub\Documents\TC\financ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Předpokládané rozložení zákazníků mezi tarify společnosti Smart Data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List1!$A$2:$A$5</c:f>
              <c:strCache>
                <c:ptCount val="4"/>
                <c:pt idx="0">
                  <c:v>Aplikace</c:v>
                </c:pt>
                <c:pt idx="1">
                  <c:v>1 Gb</c:v>
                </c:pt>
                <c:pt idx="2">
                  <c:v>4 Gb</c:v>
                </c:pt>
                <c:pt idx="3">
                  <c:v>10 Gb</c:v>
                </c:pt>
              </c:strCache>
            </c:strRef>
          </c:cat>
          <c:val>
            <c:numRef>
              <c:f>List1!$B$2:$B$5</c:f>
              <c:numCache>
                <c:formatCode>0%</c:formatCode>
                <c:ptCount val="4"/>
                <c:pt idx="0">
                  <c:v>0.02</c:v>
                </c:pt>
                <c:pt idx="1">
                  <c:v>0.28000000000000003</c:v>
                </c:pt>
                <c:pt idx="2">
                  <c:v>0.5</c:v>
                </c:pt>
                <c:pt idx="3">
                  <c:v>0.2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List1!$G$1:$G$30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</c:numCache>
            </c:numRef>
          </c:cat>
          <c:val>
            <c:numRef>
              <c:f>List1!$H$1:$H$30</c:f>
              <c:numCache>
                <c:formatCode>General</c:formatCode>
                <c:ptCount val="30"/>
                <c:pt idx="0">
                  <c:v>50</c:v>
                </c:pt>
                <c:pt idx="1">
                  <c:v>65</c:v>
                </c:pt>
                <c:pt idx="2">
                  <c:v>84.5</c:v>
                </c:pt>
                <c:pt idx="3">
                  <c:v>109.85000000000001</c:v>
                </c:pt>
                <c:pt idx="4">
                  <c:v>142.80500000000001</c:v>
                </c:pt>
                <c:pt idx="5">
                  <c:v>185.6465</c:v>
                </c:pt>
                <c:pt idx="6">
                  <c:v>222.7758</c:v>
                </c:pt>
                <c:pt idx="7">
                  <c:v>267.33096</c:v>
                </c:pt>
                <c:pt idx="8">
                  <c:v>320.79715199999998</c:v>
                </c:pt>
                <c:pt idx="9">
                  <c:v>384.95658239999995</c:v>
                </c:pt>
                <c:pt idx="10">
                  <c:v>461.94789887999991</c:v>
                </c:pt>
                <c:pt idx="11">
                  <c:v>554.33747865599992</c:v>
                </c:pt>
                <c:pt idx="12">
                  <c:v>637.48810045439984</c:v>
                </c:pt>
                <c:pt idx="13">
                  <c:v>733.11131552255972</c:v>
                </c:pt>
                <c:pt idx="14">
                  <c:v>843.07801285094365</c:v>
                </c:pt>
                <c:pt idx="15">
                  <c:v>969.53971477858511</c:v>
                </c:pt>
                <c:pt idx="16">
                  <c:v>1114.9706719953729</c:v>
                </c:pt>
                <c:pt idx="17">
                  <c:v>1282.2162727946786</c:v>
                </c:pt>
                <c:pt idx="18">
                  <c:v>1410.4379000741467</c:v>
                </c:pt>
                <c:pt idx="19">
                  <c:v>1551.4816900815615</c:v>
                </c:pt>
                <c:pt idx="20">
                  <c:v>1706.6298590897179</c:v>
                </c:pt>
                <c:pt idx="21">
                  <c:v>1877.2928449986898</c:v>
                </c:pt>
                <c:pt idx="22">
                  <c:v>2065.022129498559</c:v>
                </c:pt>
                <c:pt idx="23">
                  <c:v>2271.5243424484152</c:v>
                </c:pt>
                <c:pt idx="24">
                  <c:v>2385.1005595708361</c:v>
                </c:pt>
                <c:pt idx="25">
                  <c:v>2504.355587549378</c:v>
                </c:pt>
                <c:pt idx="26">
                  <c:v>2629.573366926847</c:v>
                </c:pt>
                <c:pt idx="27">
                  <c:v>2761.0520352731896</c:v>
                </c:pt>
                <c:pt idx="28">
                  <c:v>2899.1046370368495</c:v>
                </c:pt>
                <c:pt idx="29">
                  <c:v>3044.0598688886921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57601392"/>
        <c:axId val="-257607376"/>
      </c:lineChart>
      <c:catAx>
        <c:axId val="-25760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257607376"/>
        <c:crosses val="autoZero"/>
        <c:auto val="1"/>
        <c:lblAlgn val="ctr"/>
        <c:lblOffset val="100"/>
        <c:noMultiLvlLbl val="0"/>
      </c:catAx>
      <c:valAx>
        <c:axId val="-25760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257601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cs-CZ"/>
              <a:t>Předpokládané</a:t>
            </a:r>
            <a:r>
              <a:rPr lang="cs-CZ" baseline="0"/>
              <a:t> příjmy a výdaje po dobu prvních 30 měsíců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cs-CZ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prijmy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1">
                    <a:alpha val="60000"/>
                  </a:schemeClr>
                </a:solidFill>
              </a:ln>
              <a:effectLst/>
            </c:spPr>
          </c:marker>
          <c:yVal>
            <c:numRef>
              <c:f>List1!$I$1:$I$30</c:f>
              <c:numCache>
                <c:formatCode>General</c:formatCode>
                <c:ptCount val="30"/>
                <c:pt idx="0">
                  <c:v>4200</c:v>
                </c:pt>
                <c:pt idx="1">
                  <c:v>5460</c:v>
                </c:pt>
                <c:pt idx="2">
                  <c:v>7098</c:v>
                </c:pt>
                <c:pt idx="3">
                  <c:v>9227.4000000000015</c:v>
                </c:pt>
                <c:pt idx="4">
                  <c:v>11995.62</c:v>
                </c:pt>
                <c:pt idx="5">
                  <c:v>15594.306</c:v>
                </c:pt>
                <c:pt idx="6">
                  <c:v>18713.1672</c:v>
                </c:pt>
                <c:pt idx="7">
                  <c:v>22455.800640000001</c:v>
                </c:pt>
                <c:pt idx="8">
                  <c:v>26946.960767999997</c:v>
                </c:pt>
                <c:pt idx="9">
                  <c:v>32336.352921599995</c:v>
                </c:pt>
                <c:pt idx="10">
                  <c:v>38803.62350591999</c:v>
                </c:pt>
                <c:pt idx="11">
                  <c:v>46564.348207103991</c:v>
                </c:pt>
                <c:pt idx="12">
                  <c:v>53549.000438169584</c:v>
                </c:pt>
                <c:pt idx="13">
                  <c:v>61581.350503895017</c:v>
                </c:pt>
                <c:pt idx="14">
                  <c:v>70818.553079479272</c:v>
                </c:pt>
                <c:pt idx="15">
                  <c:v>81441.336041401155</c:v>
                </c:pt>
                <c:pt idx="16">
                  <c:v>93657.536447611317</c:v>
                </c:pt>
                <c:pt idx="17">
                  <c:v>107706.166914753</c:v>
                </c:pt>
                <c:pt idx="18">
                  <c:v>118476.78360622832</c:v>
                </c:pt>
                <c:pt idx="19">
                  <c:v>130324.46196685117</c:v>
                </c:pt>
                <c:pt idx="20">
                  <c:v>143356.90816353631</c:v>
                </c:pt>
                <c:pt idx="21">
                  <c:v>157692.59897988994</c:v>
                </c:pt>
                <c:pt idx="22">
                  <c:v>173461.85887787896</c:v>
                </c:pt>
                <c:pt idx="23">
                  <c:v>190808.04476566688</c:v>
                </c:pt>
                <c:pt idx="24">
                  <c:v>200348.44700395025</c:v>
                </c:pt>
                <c:pt idx="25">
                  <c:v>210365.86935414776</c:v>
                </c:pt>
                <c:pt idx="26">
                  <c:v>220884.16282185516</c:v>
                </c:pt>
                <c:pt idx="27">
                  <c:v>231928.37096294793</c:v>
                </c:pt>
                <c:pt idx="28">
                  <c:v>243524.78951109535</c:v>
                </c:pt>
                <c:pt idx="29">
                  <c:v>255701.02898665014</c:v>
                </c:pt>
              </c:numCache>
            </c:numRef>
          </c:yVal>
          <c:smooth val="0"/>
        </c:ser>
        <c:ser>
          <c:idx val="1"/>
          <c:order val="1"/>
          <c:tx>
            <c:v>vydaje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2">
                    <a:alpha val="60000"/>
                  </a:schemeClr>
                </a:solidFill>
              </a:ln>
              <a:effectLst/>
            </c:spPr>
          </c:marker>
          <c:yVal>
            <c:numRef>
              <c:f>List1!$L$1:$L$30</c:f>
              <c:numCache>
                <c:formatCode>#,##0</c:formatCode>
                <c:ptCount val="30"/>
                <c:pt idx="0">
                  <c:v>365000</c:v>
                </c:pt>
                <c:pt idx="1">
                  <c:v>83000</c:v>
                </c:pt>
                <c:pt idx="2">
                  <c:v>83000</c:v>
                </c:pt>
                <c:pt idx="3">
                  <c:v>83000</c:v>
                </c:pt>
                <c:pt idx="4">
                  <c:v>83000</c:v>
                </c:pt>
                <c:pt idx="5">
                  <c:v>83000</c:v>
                </c:pt>
                <c:pt idx="6">
                  <c:v>83000</c:v>
                </c:pt>
                <c:pt idx="7">
                  <c:v>83000</c:v>
                </c:pt>
                <c:pt idx="8">
                  <c:v>83000</c:v>
                </c:pt>
                <c:pt idx="9">
                  <c:v>83000</c:v>
                </c:pt>
                <c:pt idx="10">
                  <c:v>83000</c:v>
                </c:pt>
                <c:pt idx="11">
                  <c:v>83000</c:v>
                </c:pt>
                <c:pt idx="12">
                  <c:v>83000</c:v>
                </c:pt>
                <c:pt idx="13">
                  <c:v>83000</c:v>
                </c:pt>
                <c:pt idx="14">
                  <c:v>83000</c:v>
                </c:pt>
                <c:pt idx="15">
                  <c:v>83000</c:v>
                </c:pt>
                <c:pt idx="16">
                  <c:v>83000</c:v>
                </c:pt>
                <c:pt idx="17">
                  <c:v>83000</c:v>
                </c:pt>
                <c:pt idx="18">
                  <c:v>83000</c:v>
                </c:pt>
                <c:pt idx="19">
                  <c:v>83000</c:v>
                </c:pt>
                <c:pt idx="20">
                  <c:v>83000</c:v>
                </c:pt>
                <c:pt idx="21">
                  <c:v>83000</c:v>
                </c:pt>
                <c:pt idx="22">
                  <c:v>83000</c:v>
                </c:pt>
                <c:pt idx="23">
                  <c:v>83000</c:v>
                </c:pt>
                <c:pt idx="24">
                  <c:v>83000</c:v>
                </c:pt>
                <c:pt idx="25">
                  <c:v>83000</c:v>
                </c:pt>
                <c:pt idx="26">
                  <c:v>83000</c:v>
                </c:pt>
                <c:pt idx="27">
                  <c:v>83000</c:v>
                </c:pt>
                <c:pt idx="28">
                  <c:v>83000</c:v>
                </c:pt>
                <c:pt idx="29">
                  <c:v>83000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57600304"/>
        <c:axId val="-257597040"/>
      </c:scatterChart>
      <c:valAx>
        <c:axId val="-257600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257597040"/>
        <c:crosses val="autoZero"/>
        <c:crossBetween val="midCat"/>
      </c:valAx>
      <c:valAx>
        <c:axId val="-25759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25000"/>
                <a:lumOff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2576003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Celková finanční bilance firmy za prvních 30 měsíců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1757796326175024"/>
          <c:y val="0.14667374065752509"/>
          <c:w val="0.84782383004725193"/>
          <c:h val="0.83245488208082696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List1!$J$1:$J$30</c:f>
              <c:numCache>
                <c:formatCode>#,##0</c:formatCode>
                <c:ptCount val="30"/>
                <c:pt idx="0">
                  <c:v>-360800</c:v>
                </c:pt>
                <c:pt idx="1">
                  <c:v>-438340</c:v>
                </c:pt>
                <c:pt idx="2">
                  <c:v>-514242</c:v>
                </c:pt>
                <c:pt idx="3">
                  <c:v>-588014.6</c:v>
                </c:pt>
                <c:pt idx="4">
                  <c:v>-659018.98</c:v>
                </c:pt>
                <c:pt idx="5">
                  <c:v>-726424.674</c:v>
                </c:pt>
                <c:pt idx="6">
                  <c:v>-790711.50679999997</c:v>
                </c:pt>
                <c:pt idx="7">
                  <c:v>-851255.70615999994</c:v>
                </c:pt>
                <c:pt idx="8">
                  <c:v>-907308.74539199995</c:v>
                </c:pt>
                <c:pt idx="9">
                  <c:v>-957972.39247039997</c:v>
                </c:pt>
                <c:pt idx="10">
                  <c:v>-1002168.76896448</c:v>
                </c:pt>
                <c:pt idx="11">
                  <c:v>-1038604.4207573761</c:v>
                </c:pt>
                <c:pt idx="12">
                  <c:v>-1068055.4203192065</c:v>
                </c:pt>
                <c:pt idx="13">
                  <c:v>-1089474.0698153116</c:v>
                </c:pt>
                <c:pt idx="14">
                  <c:v>-1101655.5167358322</c:v>
                </c:pt>
                <c:pt idx="15">
                  <c:v>-1103214.1806944311</c:v>
                </c:pt>
                <c:pt idx="16">
                  <c:v>-1092556.6442468197</c:v>
                </c:pt>
                <c:pt idx="17">
                  <c:v>-1067850.4773320667</c:v>
                </c:pt>
                <c:pt idx="18">
                  <c:v>-1032373.6937258384</c:v>
                </c:pt>
                <c:pt idx="19">
                  <c:v>-985049.23175898718</c:v>
                </c:pt>
                <c:pt idx="20">
                  <c:v>-924692.32359545073</c:v>
                </c:pt>
                <c:pt idx="21">
                  <c:v>-849999.72461556084</c:v>
                </c:pt>
                <c:pt idx="22">
                  <c:v>-759537.86573768186</c:v>
                </c:pt>
                <c:pt idx="23">
                  <c:v>-651729.82097201492</c:v>
                </c:pt>
                <c:pt idx="24">
                  <c:v>-534381.37396806467</c:v>
                </c:pt>
                <c:pt idx="25">
                  <c:v>-407015.50461391691</c:v>
                </c:pt>
                <c:pt idx="26">
                  <c:v>-269131.34179206175</c:v>
                </c:pt>
                <c:pt idx="27">
                  <c:v>-120202.97082911382</c:v>
                </c:pt>
                <c:pt idx="28">
                  <c:v>40321.818681981531</c:v>
                </c:pt>
                <c:pt idx="29">
                  <c:v>213022.84766863167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5152624"/>
        <c:axId val="-205156976"/>
      </c:lineChart>
      <c:catAx>
        <c:axId val="-2051526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205156976"/>
        <c:crosses val="autoZero"/>
        <c:auto val="1"/>
        <c:lblAlgn val="ctr"/>
        <c:lblOffset val="100"/>
        <c:noMultiLvlLbl val="0"/>
      </c:catAx>
      <c:valAx>
        <c:axId val="-20515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-205152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>
        <a:solidFill>
          <a:schemeClr val="tx1">
            <a:lumMod val="15000"/>
            <a:lumOff val="85000"/>
          </a:schemeClr>
        </a:solidFill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>
            <a:alpha val="6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38100">
        <a:solidFill>
          <a:schemeClr val="phClr">
            <a:alpha val="60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>
        <a:solidFill>
          <a:schemeClr val="tx1">
            <a:lumMod val="15000"/>
            <a:lumOff val="85000"/>
          </a:schemeClr>
        </a:solidFill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>
        <a:solidFill>
          <a:schemeClr val="tx1">
            <a:lumMod val="25000"/>
            <a:lumOff val="75000"/>
          </a:schemeClr>
        </a:solidFill>
      </a:ln>
    </cs:spPr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12/12/2014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Virtuální operátor SMART Data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cs-CZ" dirty="0" smtClean="0"/>
              <a:t>Jakub Ryšavý, 3_20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6212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Záměr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Virtuální operátor 2. úrovně (prodej, marketing, definice služeb </a:t>
            </a:r>
            <a:r>
              <a:rPr lang="cs-CZ" dirty="0" err="1" smtClean="0"/>
              <a:t>prozákazníka</a:t>
            </a:r>
            <a:r>
              <a:rPr lang="cs-CZ" dirty="0" smtClean="0"/>
              <a:t>)</a:t>
            </a:r>
          </a:p>
          <a:p>
            <a:r>
              <a:rPr lang="cs-CZ" dirty="0" smtClean="0"/>
              <a:t>Z důvodů pokrytí, nabídek </a:t>
            </a:r>
            <a:r>
              <a:rPr lang="cs-CZ" dirty="0" err="1" smtClean="0"/>
              <a:t>agregátorů</a:t>
            </a:r>
            <a:r>
              <a:rPr lang="cs-CZ" dirty="0" smtClean="0"/>
              <a:t> -  v síti T-Mobile přes </a:t>
            </a:r>
            <a:r>
              <a:rPr lang="cs-CZ" dirty="0" err="1" smtClean="0"/>
              <a:t>agregátora</a:t>
            </a:r>
            <a:r>
              <a:rPr lang="cs-CZ" dirty="0" smtClean="0"/>
              <a:t> GTS</a:t>
            </a:r>
          </a:p>
          <a:p>
            <a:r>
              <a:rPr lang="cs-CZ" dirty="0" smtClean="0"/>
              <a:t>Pouze datové připojení – nejvyšší marže</a:t>
            </a:r>
          </a:p>
          <a:p>
            <a:r>
              <a:rPr lang="cs-CZ" dirty="0" smtClean="0"/>
              <a:t>Přidaná hodnota v podobě mobilní aplikace pro přenos hlasu přes </a:t>
            </a:r>
            <a:r>
              <a:rPr lang="cs-CZ" dirty="0" err="1" smtClean="0"/>
              <a:t>VoIP</a:t>
            </a:r>
            <a:r>
              <a:rPr lang="cs-CZ" dirty="0" smtClean="0"/>
              <a:t>, videa, zpráv, dat a pohodlnou komunikaci s operátorem 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9417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Klientela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Majitelé </a:t>
            </a:r>
            <a:r>
              <a:rPr lang="cs-CZ" dirty="0" err="1"/>
              <a:t>tabletů</a:t>
            </a:r>
            <a:r>
              <a:rPr lang="cs-CZ" dirty="0"/>
              <a:t> s 3G modulem, kterým bude kromě dat nabízet aplikaci pro volání,  zprávy, přenos videa a dat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/>
              <a:t>Majitele </a:t>
            </a:r>
            <a:r>
              <a:rPr lang="cs-CZ" dirty="0" err="1"/>
              <a:t>smartphonů</a:t>
            </a:r>
            <a:r>
              <a:rPr lang="cs-CZ" dirty="0"/>
              <a:t> s </a:t>
            </a:r>
            <a:r>
              <a:rPr lang="cs-CZ" dirty="0" err="1"/>
              <a:t>dualsim</a:t>
            </a:r>
            <a:r>
              <a:rPr lang="cs-CZ" dirty="0"/>
              <a:t> zařízením, na kterých by tato služba doplněná o SIM kartu virtuálního operátora 1. úrovně zaměřujícího se na nejlevnější volání (např. </a:t>
            </a:r>
            <a:r>
              <a:rPr lang="cs-CZ" dirty="0" err="1"/>
              <a:t>BLESKMobil</a:t>
            </a:r>
            <a:r>
              <a:rPr lang="cs-CZ" dirty="0"/>
              <a:t>, Tesco Mobile) měla konkurovat komplexním tarifům ostatních operátorů</a:t>
            </a:r>
            <a:r>
              <a:rPr lang="cs-CZ" dirty="0" smtClean="0"/>
              <a:t>.</a:t>
            </a:r>
          </a:p>
          <a:p>
            <a:endParaRPr lang="cs-CZ" dirty="0"/>
          </a:p>
          <a:p>
            <a:r>
              <a:rPr lang="cs-CZ" dirty="0" smtClean="0"/>
              <a:t>Proto aplikace nejprve pro OS Android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5712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Tarify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1 </a:t>
            </a:r>
            <a:r>
              <a:rPr lang="cs-CZ" dirty="0" err="1"/>
              <a:t>Gb</a:t>
            </a:r>
            <a:r>
              <a:rPr lang="cs-CZ" dirty="0"/>
              <a:t> za 250 Kč</a:t>
            </a:r>
          </a:p>
          <a:p>
            <a:pPr lvl="0"/>
            <a:r>
              <a:rPr lang="cs-CZ" dirty="0"/>
              <a:t>4 </a:t>
            </a:r>
            <a:r>
              <a:rPr lang="cs-CZ" dirty="0" err="1"/>
              <a:t>Gb</a:t>
            </a:r>
            <a:r>
              <a:rPr lang="cs-CZ" dirty="0"/>
              <a:t> za 450 Kč</a:t>
            </a:r>
          </a:p>
          <a:p>
            <a:r>
              <a:rPr lang="cs-CZ" dirty="0"/>
              <a:t>10 </a:t>
            </a:r>
            <a:r>
              <a:rPr lang="cs-CZ" dirty="0" err="1"/>
              <a:t>Gb</a:t>
            </a:r>
            <a:r>
              <a:rPr lang="cs-CZ" dirty="0"/>
              <a:t> za 600 </a:t>
            </a:r>
            <a:r>
              <a:rPr lang="cs-CZ" dirty="0" smtClean="0"/>
              <a:t>Kč</a:t>
            </a:r>
          </a:p>
          <a:p>
            <a:endParaRPr lang="cs-CZ" dirty="0"/>
          </a:p>
          <a:p>
            <a:r>
              <a:rPr lang="cs-CZ" dirty="0" smtClean="0"/>
              <a:t>Aplikace – 50 Kč/měsíc, portál do mobilní sítě – 3,50 Kč/min a 2 Kč/SMS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2376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0433"/>
          </a:xfrm>
        </p:spPr>
        <p:txBody>
          <a:bodyPr>
            <a:normAutofit lnSpcReduction="10000"/>
          </a:bodyPr>
          <a:lstStyle/>
          <a:p>
            <a:endParaRPr lang="cs-CZ" dirty="0" smtClean="0">
              <a:solidFill>
                <a:schemeClr val="accent1"/>
              </a:solidFill>
            </a:endParaRPr>
          </a:p>
          <a:p>
            <a:endParaRPr lang="cs-CZ" dirty="0" smtClean="0">
              <a:solidFill>
                <a:schemeClr val="accent1"/>
              </a:solidFill>
            </a:endParaRPr>
          </a:p>
          <a:p>
            <a:endParaRPr lang="cs-CZ" dirty="0" smtClean="0">
              <a:solidFill>
                <a:schemeClr val="accent1"/>
              </a:solidFill>
            </a:endParaRPr>
          </a:p>
          <a:p>
            <a:r>
              <a:rPr lang="cs-CZ" dirty="0" smtClean="0">
                <a:solidFill>
                  <a:schemeClr val="accent1"/>
                </a:solidFill>
              </a:rPr>
              <a:t>E-</a:t>
            </a:r>
            <a:r>
              <a:rPr lang="cs-CZ" dirty="0" err="1" smtClean="0">
                <a:solidFill>
                  <a:schemeClr val="accent1"/>
                </a:solidFill>
              </a:rPr>
              <a:t>Shop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dirty="0"/>
              <a:t>a stránky operátora, dostupný též přes aplikaci</a:t>
            </a: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dirty="0" smtClean="0">
              <a:solidFill>
                <a:schemeClr val="accent1"/>
              </a:solidFill>
            </a:endParaRPr>
          </a:p>
          <a:p>
            <a:endParaRPr lang="cs-CZ" dirty="0" smtClean="0">
              <a:solidFill>
                <a:schemeClr val="accent1"/>
              </a:solidFill>
            </a:endParaRPr>
          </a:p>
          <a:p>
            <a:r>
              <a:rPr lang="cs-CZ" dirty="0">
                <a:solidFill>
                  <a:schemeClr val="accent1"/>
                </a:solidFill>
              </a:rPr>
              <a:t>Zákaznická linka </a:t>
            </a:r>
            <a:r>
              <a:rPr lang="cs-CZ" dirty="0"/>
              <a:t>– přes aplikaci zdarma, z telefonního čísla jako běžný hovor, 9-17 ve všední dny</a:t>
            </a: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dirty="0" smtClean="0">
              <a:solidFill>
                <a:schemeClr val="accent1"/>
              </a:solidFill>
            </a:endParaRPr>
          </a:p>
          <a:p>
            <a:endParaRPr lang="cs-CZ" dirty="0">
              <a:solidFill>
                <a:schemeClr val="accent1"/>
              </a:solidFill>
            </a:endParaRPr>
          </a:p>
          <a:p>
            <a:r>
              <a:rPr lang="cs-CZ" dirty="0" smtClean="0">
                <a:solidFill>
                  <a:schemeClr val="accent1"/>
                </a:solidFill>
              </a:rPr>
              <a:t>Mobilní aplikace</a:t>
            </a:r>
            <a:r>
              <a:rPr lang="cs-CZ" dirty="0" smtClean="0"/>
              <a:t> – ke všem tarifům zdarma, po vypršení tarifu – dostupný e-</a:t>
            </a:r>
            <a:r>
              <a:rPr lang="cs-CZ" dirty="0" err="1" smtClean="0"/>
              <a:t>shop</a:t>
            </a:r>
            <a:endParaRPr lang="cs-CZ" dirty="0" smtClean="0">
              <a:solidFill>
                <a:schemeClr val="accent1"/>
              </a:solidFill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5862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Personál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Sekretářka </a:t>
            </a:r>
            <a:r>
              <a:rPr lang="cs-CZ" dirty="0" smtClean="0"/>
              <a:t>-  zároveň obsluha zákaznické linky a e-</a:t>
            </a:r>
            <a:r>
              <a:rPr lang="cs-CZ" dirty="0" err="1" smtClean="0"/>
              <a:t>shopu</a:t>
            </a:r>
            <a:endParaRPr lang="cs-CZ" dirty="0" smtClean="0"/>
          </a:p>
          <a:p>
            <a:endParaRPr lang="cs-CZ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Programátor </a:t>
            </a:r>
            <a:r>
              <a:rPr lang="cs-CZ" dirty="0" smtClean="0"/>
              <a:t>–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dirty="0" smtClean="0"/>
              <a:t>vývoj, správa aplikace, databází</a:t>
            </a:r>
          </a:p>
          <a:p>
            <a:endParaRPr lang="cs-CZ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Účetní a právní služby </a:t>
            </a:r>
            <a:r>
              <a:rPr lang="cs-CZ" dirty="0" smtClean="0"/>
              <a:t>– objednávány externě</a:t>
            </a: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362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Náklady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Počáteční investice 282 000 Kč </a:t>
            </a:r>
            <a:r>
              <a:rPr lang="cs-CZ" dirty="0" smtClean="0"/>
              <a:t>– vybavení kanceláře, počítače + SW, založení živnosti, vývoj aplikace, e-</a:t>
            </a:r>
            <a:r>
              <a:rPr lang="cs-CZ" dirty="0" err="1" smtClean="0"/>
              <a:t>shop</a:t>
            </a:r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Měsíční výdaje 83 000 Kč </a:t>
            </a:r>
            <a:r>
              <a:rPr lang="cs-CZ" dirty="0" smtClean="0"/>
              <a:t>– platy zaměstnanců, pronájem prostor, účetní a právní služby, distribuce SIM karet, spotřební materiál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919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Předpokládané výdělky z jednotlivých tarifů</a:t>
            </a:r>
            <a:endParaRPr lang="cs-CZ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059692"/>
              </p:ext>
            </p:extLst>
          </p:nvPr>
        </p:nvGraphicFramePr>
        <p:xfrm>
          <a:off x="975359" y="3063239"/>
          <a:ext cx="9982200" cy="34328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26666"/>
                <a:gridCol w="3327767"/>
                <a:gridCol w="3327767"/>
              </a:tblGrid>
              <a:tr h="8737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cap="all" dirty="0">
                          <a:effectLst/>
                        </a:rPr>
                        <a:t>tarif</a:t>
                      </a:r>
                      <a:endParaRPr lang="cs-CZ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cap="all">
                          <a:effectLst/>
                        </a:rPr>
                        <a:t>cena pro zákazníka</a:t>
                      </a:r>
                      <a:endParaRPr lang="cs-CZ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cap="all">
                          <a:effectLst/>
                        </a:rPr>
                        <a:t>výdělek firmy</a:t>
                      </a:r>
                      <a:endParaRPr lang="cs-CZ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73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cap="all" dirty="0">
                          <a:effectLst/>
                        </a:rPr>
                        <a:t>aplikace</a:t>
                      </a:r>
                      <a:endParaRPr lang="cs-CZ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dirty="0">
                          <a:effectLst/>
                        </a:rPr>
                        <a:t>50 Kč</a:t>
                      </a:r>
                      <a:endParaRPr lang="cs-CZ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dirty="0">
                          <a:effectLst/>
                        </a:rPr>
                        <a:t>50 Kč</a:t>
                      </a:r>
                      <a:endParaRPr lang="cs-CZ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73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cap="all" dirty="0">
                          <a:effectLst/>
                        </a:rPr>
                        <a:t>1 GB</a:t>
                      </a:r>
                      <a:endParaRPr lang="cs-CZ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dirty="0">
                          <a:effectLst/>
                        </a:rPr>
                        <a:t>250 Kč</a:t>
                      </a:r>
                      <a:endParaRPr lang="cs-CZ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dirty="0">
                          <a:effectLst/>
                        </a:rPr>
                        <a:t>50 Kč</a:t>
                      </a:r>
                      <a:endParaRPr lang="cs-CZ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73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cap="all">
                          <a:effectLst/>
                        </a:rPr>
                        <a:t>4 Gb</a:t>
                      </a:r>
                      <a:endParaRPr lang="cs-CZ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dirty="0">
                          <a:effectLst/>
                        </a:rPr>
                        <a:t>450 Kč</a:t>
                      </a:r>
                      <a:endParaRPr lang="cs-CZ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dirty="0">
                          <a:effectLst/>
                        </a:rPr>
                        <a:t>90 Kč</a:t>
                      </a:r>
                      <a:endParaRPr lang="cs-CZ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73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 cap="all">
                          <a:effectLst/>
                        </a:rPr>
                        <a:t>10 Gb</a:t>
                      </a:r>
                      <a:endParaRPr lang="cs-CZ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200">
                          <a:effectLst/>
                        </a:rPr>
                        <a:t>600 Kč</a:t>
                      </a:r>
                      <a:endParaRPr lang="cs-CZ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cs-CZ" sz="3200" dirty="0" smtClean="0">
                          <a:effectLst/>
                        </a:rPr>
                        <a:t>120 Kč</a:t>
                      </a:r>
                      <a:endParaRPr lang="cs-CZ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TextovéPole 8"/>
          <p:cNvSpPr txBox="1"/>
          <p:nvPr/>
        </p:nvSpPr>
        <p:spPr>
          <a:xfrm>
            <a:off x="502920" y="2316480"/>
            <a:ext cx="10879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Operátor předpokládá při </a:t>
            </a:r>
            <a:r>
              <a:rPr lang="cs-CZ" sz="2400" dirty="0" err="1" smtClean="0"/>
              <a:t>přeprodeji</a:t>
            </a:r>
            <a:r>
              <a:rPr lang="cs-CZ" sz="2400" dirty="0" smtClean="0"/>
              <a:t> služeb T-Mobile marži </a:t>
            </a:r>
            <a:r>
              <a:rPr lang="cs-CZ" sz="2400" dirty="0" smtClean="0">
                <a:solidFill>
                  <a:schemeClr val="accent1"/>
                </a:solidFill>
              </a:rPr>
              <a:t>20%</a:t>
            </a:r>
            <a:endParaRPr lang="cs-CZ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999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Rozložení, počty zákazníků</a:t>
            </a:r>
          </a:p>
        </p:txBody>
      </p:sp>
      <p:graphicFrame>
        <p:nvGraphicFramePr>
          <p:cNvPr id="4" name="Graf 3"/>
          <p:cNvGraphicFramePr/>
          <p:nvPr>
            <p:extLst>
              <p:ext uri="{D42A27DB-BD31-4B8C-83A1-F6EECF244321}">
                <p14:modId xmlns:p14="http://schemas.microsoft.com/office/powerpoint/2010/main" val="1421925178"/>
              </p:ext>
            </p:extLst>
          </p:nvPr>
        </p:nvGraphicFramePr>
        <p:xfrm>
          <a:off x="-914400" y="2131694"/>
          <a:ext cx="7162800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8237844"/>
              </p:ext>
            </p:extLst>
          </p:nvPr>
        </p:nvGraphicFramePr>
        <p:xfrm>
          <a:off x="5074920" y="2407920"/>
          <a:ext cx="6781800" cy="4130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71734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4280" y="538628"/>
            <a:ext cx="10571998" cy="970450"/>
          </a:xfrm>
        </p:spPr>
        <p:txBody>
          <a:bodyPr/>
          <a:lstStyle/>
          <a:p>
            <a:r>
              <a:rPr lang="cs-CZ" sz="3600" dirty="0" smtClean="0"/>
              <a:t>CÍL: po 30 měsících 3 000 zákazníků, tržby 250 000 CZK při výdajích 83 000 CZK měsíčně</a:t>
            </a:r>
            <a:endParaRPr lang="cs-CZ" sz="3600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1417082"/>
              </p:ext>
            </p:extLst>
          </p:nvPr>
        </p:nvGraphicFramePr>
        <p:xfrm>
          <a:off x="137160" y="2697480"/>
          <a:ext cx="6156960" cy="387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9479243"/>
              </p:ext>
            </p:extLst>
          </p:nvPr>
        </p:nvGraphicFramePr>
        <p:xfrm>
          <a:off x="6201727" y="2826067"/>
          <a:ext cx="5731193" cy="3650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355811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áty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Citovatelný</Template>
  <TotalTime>1690</TotalTime>
  <Words>293</Words>
  <Application>Microsoft Office PowerPoint</Application>
  <PresentationFormat>Širokoúhlá obrazovka</PresentationFormat>
  <Paragraphs>67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Calibri</vt:lpstr>
      <vt:lpstr>Century Gothic</vt:lpstr>
      <vt:lpstr>Times New Roman</vt:lpstr>
      <vt:lpstr>Wingdings 2</vt:lpstr>
      <vt:lpstr>Citáty</vt:lpstr>
      <vt:lpstr>Virtuální operátor SMART Data</vt:lpstr>
      <vt:lpstr>Záměr</vt:lpstr>
      <vt:lpstr>Klientela</vt:lpstr>
      <vt:lpstr>Tarify</vt:lpstr>
      <vt:lpstr>Další služby</vt:lpstr>
      <vt:lpstr>Personál</vt:lpstr>
      <vt:lpstr>Náklady</vt:lpstr>
      <vt:lpstr>Předpokládané výdělky z jednotlivých tarifů</vt:lpstr>
      <vt:lpstr>Rozložení, počty zákazníků</vt:lpstr>
      <vt:lpstr>CÍL: po 30 měsících 3 000 zákazníků, tržby 250 000 CZK při výdajích 83 000 CZK měsíčně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Virtuální operátor SMART Data</dc:title>
  <dc:creator>Jakub Rysavy</dc:creator>
  <cp:lastModifiedBy>Jakub Rysavy</cp:lastModifiedBy>
  <cp:revision>10</cp:revision>
  <dcterms:created xsi:type="dcterms:W3CDTF">2014-12-12T16:14:17Z</dcterms:created>
  <dcterms:modified xsi:type="dcterms:W3CDTF">2014-12-13T20:24:31Z</dcterms:modified>
</cp:coreProperties>
</file>