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799" autoAdjust="0"/>
  </p:normalViewPr>
  <p:slideViewPr>
    <p:cSldViewPr snapToGrid="0">
      <p:cViewPr varScale="1">
        <p:scale>
          <a:sx n="75" d="100"/>
          <a:sy n="75" d="100"/>
        </p:scale>
        <p:origin x="10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a\Dropbox\Dopravka\5.%20semestr\TC\gra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cs-CZ"/>
              <a:t>Náklady a příjmy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List1!$F$15</c:f>
              <c:strCache>
                <c:ptCount val="1"/>
                <c:pt idx="0">
                  <c:v>Náklady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List1!$E$16:$E$46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List1!$F$16:$F$46</c:f>
              <c:numCache>
                <c:formatCode>General</c:formatCode>
                <c:ptCount val="31"/>
                <c:pt idx="0">
                  <c:v>372000</c:v>
                </c:pt>
                <c:pt idx="1">
                  <c:v>522000</c:v>
                </c:pt>
                <c:pt idx="2">
                  <c:v>672000</c:v>
                </c:pt>
                <c:pt idx="3">
                  <c:v>822000</c:v>
                </c:pt>
                <c:pt idx="4">
                  <c:v>972000</c:v>
                </c:pt>
                <c:pt idx="5">
                  <c:v>1122000</c:v>
                </c:pt>
                <c:pt idx="6">
                  <c:v>1272000</c:v>
                </c:pt>
                <c:pt idx="7">
                  <c:v>1422000</c:v>
                </c:pt>
                <c:pt idx="8">
                  <c:v>1572000</c:v>
                </c:pt>
                <c:pt idx="9">
                  <c:v>1722000</c:v>
                </c:pt>
                <c:pt idx="10">
                  <c:v>1872000</c:v>
                </c:pt>
                <c:pt idx="11">
                  <c:v>2022000</c:v>
                </c:pt>
                <c:pt idx="12">
                  <c:v>2172000</c:v>
                </c:pt>
                <c:pt idx="13">
                  <c:v>2322000</c:v>
                </c:pt>
                <c:pt idx="14">
                  <c:v>2472000</c:v>
                </c:pt>
                <c:pt idx="15">
                  <c:v>2622000</c:v>
                </c:pt>
                <c:pt idx="16">
                  <c:v>2772000</c:v>
                </c:pt>
                <c:pt idx="17">
                  <c:v>2922000</c:v>
                </c:pt>
                <c:pt idx="18">
                  <c:v>3072000</c:v>
                </c:pt>
                <c:pt idx="19">
                  <c:v>3222000</c:v>
                </c:pt>
                <c:pt idx="20">
                  <c:v>3372000</c:v>
                </c:pt>
                <c:pt idx="21">
                  <c:v>3522000</c:v>
                </c:pt>
                <c:pt idx="22">
                  <c:v>3672000</c:v>
                </c:pt>
                <c:pt idx="23">
                  <c:v>3822000</c:v>
                </c:pt>
                <c:pt idx="24">
                  <c:v>3972000</c:v>
                </c:pt>
                <c:pt idx="25">
                  <c:v>4122000</c:v>
                </c:pt>
                <c:pt idx="26">
                  <c:v>4232000</c:v>
                </c:pt>
                <c:pt idx="27">
                  <c:v>4342000</c:v>
                </c:pt>
                <c:pt idx="28">
                  <c:v>4452000</c:v>
                </c:pt>
                <c:pt idx="29">
                  <c:v>4562000</c:v>
                </c:pt>
                <c:pt idx="30">
                  <c:v>4672000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List1!$G$15</c:f>
              <c:strCache>
                <c:ptCount val="1"/>
                <c:pt idx="0">
                  <c:v>Příjmy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List1!$E$16:$E$46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List1!$G$16:$G$46</c:f>
              <c:numCache>
                <c:formatCode>General</c:formatCode>
                <c:ptCount val="31"/>
                <c:pt idx="0">
                  <c:v>0</c:v>
                </c:pt>
                <c:pt idx="1">
                  <c:v>16000</c:v>
                </c:pt>
                <c:pt idx="2">
                  <c:v>48000</c:v>
                </c:pt>
                <c:pt idx="3">
                  <c:v>96000</c:v>
                </c:pt>
                <c:pt idx="4">
                  <c:v>160000</c:v>
                </c:pt>
                <c:pt idx="5">
                  <c:v>240000</c:v>
                </c:pt>
                <c:pt idx="6">
                  <c:v>336000</c:v>
                </c:pt>
                <c:pt idx="7">
                  <c:v>448000</c:v>
                </c:pt>
                <c:pt idx="8">
                  <c:v>576000</c:v>
                </c:pt>
                <c:pt idx="9">
                  <c:v>720000</c:v>
                </c:pt>
                <c:pt idx="10">
                  <c:v>880000</c:v>
                </c:pt>
                <c:pt idx="11">
                  <c:v>1056000</c:v>
                </c:pt>
                <c:pt idx="12">
                  <c:v>1248000</c:v>
                </c:pt>
                <c:pt idx="13">
                  <c:v>1456000</c:v>
                </c:pt>
                <c:pt idx="14">
                  <c:v>1680000</c:v>
                </c:pt>
                <c:pt idx="15">
                  <c:v>1920000</c:v>
                </c:pt>
                <c:pt idx="16">
                  <c:v>2176000</c:v>
                </c:pt>
                <c:pt idx="17">
                  <c:v>2448000</c:v>
                </c:pt>
                <c:pt idx="18">
                  <c:v>2736000</c:v>
                </c:pt>
                <c:pt idx="19">
                  <c:v>3040000</c:v>
                </c:pt>
                <c:pt idx="20">
                  <c:v>3360000</c:v>
                </c:pt>
                <c:pt idx="21">
                  <c:v>3696000</c:v>
                </c:pt>
                <c:pt idx="22">
                  <c:v>4048000</c:v>
                </c:pt>
                <c:pt idx="23">
                  <c:v>4416000</c:v>
                </c:pt>
                <c:pt idx="24">
                  <c:v>4800000</c:v>
                </c:pt>
                <c:pt idx="25">
                  <c:v>5200000</c:v>
                </c:pt>
                <c:pt idx="26">
                  <c:v>5616000</c:v>
                </c:pt>
                <c:pt idx="27">
                  <c:v>6048000</c:v>
                </c:pt>
                <c:pt idx="28">
                  <c:v>6496000</c:v>
                </c:pt>
                <c:pt idx="29">
                  <c:v>6960000</c:v>
                </c:pt>
                <c:pt idx="30">
                  <c:v>7440000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>
              <a:solidFill>
                <a:schemeClr val="lt1">
                  <a:lumMod val="95000"/>
                  <a:alpha val="54000"/>
                </a:schemeClr>
              </a:solidFill>
              <a:prstDash val="dash"/>
            </a:ln>
            <a:effectLst/>
          </c:spPr>
        </c:hiLowLines>
        <c:smooth val="0"/>
        <c:axId val="246548432"/>
        <c:axId val="246548992"/>
      </c:lineChart>
      <c:catAx>
        <c:axId val="246548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Měsíce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548992"/>
        <c:crosses val="autoZero"/>
        <c:auto val="1"/>
        <c:lblAlgn val="ctr"/>
        <c:lblOffset val="100"/>
        <c:noMultiLvlLbl val="0"/>
      </c:catAx>
      <c:valAx>
        <c:axId val="2465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Kč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4654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4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1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9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98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0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5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3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3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844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479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63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65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605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22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205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61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Virtuální operátor </a:t>
            </a:r>
            <a:r>
              <a:rPr lang="cs-CZ" dirty="0" err="1" smtClean="0"/>
              <a:t>runphone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Jakub Štok, </a:t>
            </a:r>
            <a:r>
              <a:rPr lang="cs-CZ" dirty="0" err="1" smtClean="0"/>
              <a:t>sk</a:t>
            </a:r>
            <a:r>
              <a:rPr lang="cs-CZ" dirty="0" smtClean="0"/>
              <a:t>. 3 20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565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Podnikatelský záměr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8" y="1346846"/>
            <a:ext cx="7511472" cy="1880257"/>
          </a:xfrm>
        </p:spPr>
        <p:txBody>
          <a:bodyPr/>
          <a:lstStyle/>
          <a:p>
            <a:r>
              <a:rPr lang="cs-CZ" dirty="0" smtClean="0"/>
              <a:t>Virtuální operátor se službou navíc</a:t>
            </a:r>
          </a:p>
          <a:p>
            <a:r>
              <a:rPr lang="cs-CZ" dirty="0" smtClean="0"/>
              <a:t>Aplikace pro chytré telefony</a:t>
            </a:r>
          </a:p>
          <a:p>
            <a:r>
              <a:rPr lang="cs-CZ" dirty="0" smtClean="0"/>
              <a:t>Volné minuty za naběhané kilometry</a:t>
            </a:r>
          </a:p>
          <a:p>
            <a:endParaRPr lang="cs-CZ" dirty="0"/>
          </a:p>
        </p:txBody>
      </p:sp>
      <p:pic>
        <p:nvPicPr>
          <p:cNvPr id="1026" name="Picture 2" descr="http://www.candocareersolutions.ca/business-plan-writ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17" b="12340"/>
          <a:stretch/>
        </p:blipFill>
        <p:spPr bwMode="auto">
          <a:xfrm>
            <a:off x="1052775" y="3632200"/>
            <a:ext cx="7042616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49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Podnikatelský záměr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7" y="1327780"/>
            <a:ext cx="7511472" cy="1488093"/>
          </a:xfrm>
        </p:spPr>
        <p:txBody>
          <a:bodyPr/>
          <a:lstStyle/>
          <a:p>
            <a:r>
              <a:rPr lang="cs-CZ" dirty="0" smtClean="0"/>
              <a:t>Rentabilita – klouzavý poměr minuty/kilometr</a:t>
            </a:r>
          </a:p>
          <a:p>
            <a:r>
              <a:rPr lang="cs-CZ" dirty="0" smtClean="0"/>
              <a:t>Cílové skupiny – studenti, aktivní třicátníci a čtyřicátníci</a:t>
            </a:r>
          </a:p>
          <a:p>
            <a:r>
              <a:rPr lang="cs-CZ" dirty="0" smtClean="0"/>
              <a:t>Mobilní služby na systému předplacených karet</a:t>
            </a:r>
            <a:endParaRPr lang="cs-CZ" dirty="0"/>
          </a:p>
        </p:txBody>
      </p:sp>
      <p:pic>
        <p:nvPicPr>
          <p:cNvPr id="2050" name="Picture 2" descr="http://img.blesk.cz/images/bleskmobil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26" y="9417259"/>
            <a:ext cx="971886" cy="63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data.idnes.cz/mobilcz/logo-mobil.cz_pozad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112" y="3886199"/>
            <a:ext cx="3352844" cy="191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.blesk.cz/images/bleskmobil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47" y="3886199"/>
            <a:ext cx="2918657" cy="191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5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Výhody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8" y="1433386"/>
            <a:ext cx="7511472" cy="1717588"/>
          </a:xfrm>
        </p:spPr>
        <p:txBody>
          <a:bodyPr/>
          <a:lstStyle/>
          <a:p>
            <a:r>
              <a:rPr lang="cs-CZ" dirty="0" smtClean="0"/>
              <a:t>Bezplatná propagace</a:t>
            </a:r>
          </a:p>
          <a:p>
            <a:pPr lvl="1"/>
            <a:r>
              <a:rPr lang="cs-CZ" dirty="0" smtClean="0"/>
              <a:t>Sociální sítě</a:t>
            </a:r>
          </a:p>
          <a:p>
            <a:pPr lvl="1"/>
            <a:r>
              <a:rPr lang="cs-CZ" dirty="0" smtClean="0"/>
              <a:t>Časopisy o zdravém životním stylu</a:t>
            </a:r>
          </a:p>
          <a:p>
            <a:r>
              <a:rPr lang="cs-CZ" dirty="0" smtClean="0"/>
              <a:t>Akce k rozdávání SIM karet na festivalech</a:t>
            </a:r>
            <a:endParaRPr lang="cs-CZ" dirty="0"/>
          </a:p>
        </p:txBody>
      </p:sp>
      <p:pic>
        <p:nvPicPr>
          <p:cNvPr id="3080" name="Picture 8" descr="http://upload.wikimedia.org/wikipedia/commons/1/13/Facebook_like_thum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90" y="3567502"/>
            <a:ext cx="3058586" cy="261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1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7" y="1349698"/>
            <a:ext cx="7511472" cy="1431602"/>
          </a:xfrm>
        </p:spPr>
        <p:txBody>
          <a:bodyPr/>
          <a:lstStyle/>
          <a:p>
            <a:r>
              <a:rPr lang="cs-CZ" dirty="0" smtClean="0"/>
              <a:t>Služba navíc je pouhé lákadlo</a:t>
            </a:r>
          </a:p>
          <a:p>
            <a:r>
              <a:rPr lang="cs-CZ" dirty="0" smtClean="0"/>
              <a:t>Zabezpečení aplikace</a:t>
            </a:r>
          </a:p>
          <a:p>
            <a:r>
              <a:rPr lang="cs-CZ" dirty="0" smtClean="0"/>
              <a:t>Nákup velkého množství SIM karet</a:t>
            </a:r>
            <a:endParaRPr lang="cs-CZ" dirty="0"/>
          </a:p>
        </p:txBody>
      </p:sp>
      <p:pic>
        <p:nvPicPr>
          <p:cNvPr id="4100" name="Picture 4" descr="http://upload.wikimedia.org/wikipedia/commons/2/21/Not_facebook_dislike_thumbs_dow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080" y="3839780"/>
            <a:ext cx="2984005" cy="255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2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Provedení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6964" y="5103340"/>
            <a:ext cx="7511472" cy="2086114"/>
          </a:xfrm>
        </p:spPr>
        <p:txBody>
          <a:bodyPr/>
          <a:lstStyle/>
          <a:p>
            <a:r>
              <a:rPr lang="cs-CZ" dirty="0" smtClean="0"/>
              <a:t>OSVČ (osoba samostatně výdělečně činná)</a:t>
            </a:r>
          </a:p>
          <a:p>
            <a:r>
              <a:rPr lang="cs-CZ" dirty="0" smtClean="0"/>
              <a:t>Mobilní operátor: T-Mobile</a:t>
            </a:r>
          </a:p>
          <a:p>
            <a:r>
              <a:rPr lang="cs-CZ" dirty="0" smtClean="0"/>
              <a:t>Agregátor: GTS Czech</a:t>
            </a:r>
          </a:p>
          <a:p>
            <a:endParaRPr lang="cs-CZ" dirty="0"/>
          </a:p>
        </p:txBody>
      </p:sp>
      <p:pic>
        <p:nvPicPr>
          <p:cNvPr id="4" name="Obrázek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47" y="221340"/>
            <a:ext cx="5505347" cy="2357120"/>
          </a:xfrm>
          <a:prstGeom prst="rect">
            <a:avLst/>
          </a:prstGeom>
        </p:spPr>
      </p:pic>
      <p:pic>
        <p:nvPicPr>
          <p:cNvPr id="5" name="Obráze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0" y="2827673"/>
            <a:ext cx="3814453" cy="227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6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8" y="1451298"/>
            <a:ext cx="7511472" cy="2917502"/>
          </a:xfrm>
        </p:spPr>
        <p:txBody>
          <a:bodyPr/>
          <a:lstStyle/>
          <a:p>
            <a:r>
              <a:rPr lang="cs-CZ" dirty="0" smtClean="0"/>
              <a:t>Volání do všech sítí ČR				2,20 Kč/min</a:t>
            </a:r>
          </a:p>
          <a:p>
            <a:r>
              <a:rPr lang="cs-CZ" dirty="0" smtClean="0"/>
              <a:t>SMS								1,50 Kč</a:t>
            </a:r>
          </a:p>
          <a:p>
            <a:r>
              <a:rPr lang="cs-CZ" dirty="0" smtClean="0"/>
              <a:t>MMS								5 Kč</a:t>
            </a:r>
          </a:p>
          <a:p>
            <a:r>
              <a:rPr lang="cs-CZ" dirty="0" smtClean="0"/>
              <a:t>Mobilní internet					zdarma (po 30 dní 200 MB od 										dobití za minimálně 200 Kč)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								100 MB za 50 Kč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5124" name="Picture 4" descr="https://cdn0.iconfinder.com/data/icons/huge-business-icons/512/Price_li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503" y="4191000"/>
            <a:ext cx="2357159" cy="235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6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Organizační zajištění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8" y="1476553"/>
            <a:ext cx="7511472" cy="2447602"/>
          </a:xfrm>
        </p:spPr>
        <p:txBody>
          <a:bodyPr/>
          <a:lstStyle/>
          <a:p>
            <a:r>
              <a:rPr lang="cs-CZ" dirty="0" smtClean="0"/>
              <a:t>Zaměstnanci</a:t>
            </a:r>
          </a:p>
          <a:p>
            <a:pPr lvl="1"/>
            <a:r>
              <a:rPr lang="cs-CZ" dirty="0" smtClean="0"/>
              <a:t>Majitel a ředitel v jedné osobě</a:t>
            </a:r>
          </a:p>
          <a:p>
            <a:pPr lvl="1"/>
            <a:r>
              <a:rPr lang="cs-CZ" dirty="0" smtClean="0"/>
              <a:t>Obsluha e-</a:t>
            </a:r>
            <a:r>
              <a:rPr lang="cs-CZ" dirty="0" err="1" smtClean="0"/>
              <a:t>shopu</a:t>
            </a:r>
            <a:r>
              <a:rPr lang="cs-CZ" dirty="0" smtClean="0"/>
              <a:t> a provozovny – 2 zaměstnanci</a:t>
            </a:r>
          </a:p>
          <a:p>
            <a:pPr lvl="1"/>
            <a:r>
              <a:rPr lang="cs-CZ" dirty="0" smtClean="0"/>
              <a:t>Správa aplikace Run – 2 zaměstnanci</a:t>
            </a:r>
          </a:p>
          <a:p>
            <a:r>
              <a:rPr lang="cs-CZ" dirty="0" smtClean="0"/>
              <a:t>Provozovna v centru Prahy</a:t>
            </a:r>
          </a:p>
          <a:p>
            <a:pPr lvl="1"/>
            <a:endParaRPr lang="cs-CZ" dirty="0"/>
          </a:p>
        </p:txBody>
      </p:sp>
      <p:pic>
        <p:nvPicPr>
          <p:cNvPr id="6148" name="Picture 4" descr="http://insofe.edu.in/init/static/images/te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333" y="3720809"/>
            <a:ext cx="285750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zhodnocení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48" y="1252258"/>
            <a:ext cx="7511472" cy="1720270"/>
          </a:xfrm>
        </p:spPr>
        <p:txBody>
          <a:bodyPr/>
          <a:lstStyle/>
          <a:p>
            <a:r>
              <a:rPr lang="cs-CZ" dirty="0" smtClean="0"/>
              <a:t>Fixní náklady: 372 000 Kč</a:t>
            </a:r>
          </a:p>
          <a:p>
            <a:r>
              <a:rPr lang="cs-CZ" dirty="0" smtClean="0"/>
              <a:t>Variabilní náklady: 150 000 Kč/měsíc</a:t>
            </a:r>
          </a:p>
          <a:p>
            <a:r>
              <a:rPr lang="cs-CZ" dirty="0" smtClean="0"/>
              <a:t>Půjčka: 1 000 000 Kč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773862222"/>
              </p:ext>
            </p:extLst>
          </p:nvPr>
        </p:nvGraphicFramePr>
        <p:xfrm>
          <a:off x="2082" y="2792627"/>
          <a:ext cx="9141917" cy="406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44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172" name="Picture 4" descr="http://www.glassappsource.com/wp-content/uploads/2014/08/Joggin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35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íť">
  <a:themeElements>
    <a:clrScheme name="Síť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Síť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íť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TM03457485[[fn=Síť]]</Template>
  <TotalTime>478</TotalTime>
  <Words>151</Words>
  <Application>Microsoft Office PowerPoint</Application>
  <PresentationFormat>Předvádění na obrazovce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Síť</vt:lpstr>
      <vt:lpstr>Virtuální operátor runphone</vt:lpstr>
      <vt:lpstr>Podnikatelský záměr</vt:lpstr>
      <vt:lpstr>Podnikatelský záměr</vt:lpstr>
      <vt:lpstr>Výhody</vt:lpstr>
      <vt:lpstr>Nevýhody</vt:lpstr>
      <vt:lpstr>Provedení</vt:lpstr>
      <vt:lpstr>Ceník</vt:lpstr>
      <vt:lpstr>Organizační zajištění</vt:lpstr>
      <vt:lpstr>Finanční zhodnocení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Virtuální operátor runphone</dc:title>
  <dc:creator>Kuba-Notebook</dc:creator>
  <cp:lastModifiedBy>Kuba-Notebook</cp:lastModifiedBy>
  <cp:revision>15</cp:revision>
  <dcterms:created xsi:type="dcterms:W3CDTF">2014-12-14T10:34:00Z</dcterms:created>
  <dcterms:modified xsi:type="dcterms:W3CDTF">2014-12-15T10:33:45Z</dcterms:modified>
</cp:coreProperties>
</file>