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19" r:id="rId2"/>
    <p:sldId id="320" r:id="rId3"/>
    <p:sldId id="354" r:id="rId4"/>
    <p:sldId id="373" r:id="rId5"/>
    <p:sldId id="323" r:id="rId6"/>
    <p:sldId id="350" r:id="rId7"/>
    <p:sldId id="352" r:id="rId8"/>
    <p:sldId id="351" r:id="rId9"/>
    <p:sldId id="328" r:id="rId10"/>
    <p:sldId id="343" r:id="rId11"/>
    <p:sldId id="337" r:id="rId12"/>
    <p:sldId id="339" r:id="rId13"/>
    <p:sldId id="344" r:id="rId14"/>
    <p:sldId id="370" r:id="rId15"/>
    <p:sldId id="324" r:id="rId16"/>
    <p:sldId id="259" r:id="rId17"/>
    <p:sldId id="284" r:id="rId18"/>
    <p:sldId id="325" r:id="rId19"/>
    <p:sldId id="327" r:id="rId20"/>
    <p:sldId id="346" r:id="rId21"/>
    <p:sldId id="345" r:id="rId22"/>
    <p:sldId id="330" r:id="rId23"/>
    <p:sldId id="347" r:id="rId24"/>
    <p:sldId id="348" r:id="rId25"/>
    <p:sldId id="329" r:id="rId26"/>
    <p:sldId id="349" r:id="rId27"/>
    <p:sldId id="331" r:id="rId28"/>
    <p:sldId id="355" r:id="rId29"/>
    <p:sldId id="332" r:id="rId30"/>
    <p:sldId id="369" r:id="rId31"/>
    <p:sldId id="334" r:id="rId32"/>
    <p:sldId id="318" r:id="rId33"/>
    <p:sldId id="368" r:id="rId34"/>
    <p:sldId id="312" r:id="rId35"/>
    <p:sldId id="260" r:id="rId36"/>
    <p:sldId id="261" r:id="rId37"/>
    <p:sldId id="304" r:id="rId38"/>
    <p:sldId id="264" r:id="rId39"/>
    <p:sldId id="371" r:id="rId40"/>
    <p:sldId id="364" r:id="rId41"/>
    <p:sldId id="365" r:id="rId42"/>
    <p:sldId id="360" r:id="rId43"/>
    <p:sldId id="356" r:id="rId44"/>
    <p:sldId id="366" r:id="rId45"/>
    <p:sldId id="311" r:id="rId46"/>
    <p:sldId id="372" r:id="rId47"/>
    <p:sldId id="362" r:id="rId48"/>
    <p:sldId id="357" r:id="rId49"/>
    <p:sldId id="367" r:id="rId50"/>
    <p:sldId id="374" r:id="rId51"/>
    <p:sldId id="322" r:id="rId52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06" autoAdjust="0"/>
    <p:restoredTop sz="94660"/>
  </p:normalViewPr>
  <p:slideViewPr>
    <p:cSldViewPr>
      <p:cViewPr>
        <p:scale>
          <a:sx n="134" d="100"/>
          <a:sy n="134" d="100"/>
        </p:scale>
        <p:origin x="-95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7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B7C23E9-3D4D-45E7-8DFA-8A4FD5982BD1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10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38F13D3-DC22-4E3D-8174-26FCFA9279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9342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2DB2C-018C-4940-85AE-9CB9623C114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7" name="Obrázek 6" descr="cvut_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4408" y="459613"/>
            <a:ext cx="720000" cy="542700"/>
          </a:xfrm>
          <a:prstGeom prst="rect">
            <a:avLst/>
          </a:prstGeom>
        </p:spPr>
      </p:pic>
      <p:sp>
        <p:nvSpPr>
          <p:cNvPr id="9" name="Obdélník 8"/>
          <p:cNvSpPr/>
          <p:nvPr userDrawn="1"/>
        </p:nvSpPr>
        <p:spPr>
          <a:xfrm>
            <a:off x="521368" y="6370250"/>
            <a:ext cx="79831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1000" noProof="0" dirty="0" smtClean="0">
                <a:solidFill>
                  <a:schemeClr val="tx2"/>
                </a:solidFill>
              </a:rPr>
              <a:t>Informační systémy ČVUT a FD, Praha, 30. 9. 2015, K614 Ústav aplikované informatiky</a:t>
            </a:r>
            <a:r>
              <a:rPr lang="cs-CZ" sz="1000" baseline="0" noProof="0" dirty="0" smtClean="0">
                <a:solidFill>
                  <a:schemeClr val="tx2"/>
                </a:solidFill>
              </a:rPr>
              <a:t> v dopravě</a:t>
            </a:r>
            <a:endParaRPr lang="cs-CZ" sz="1000" noProof="0" dirty="0" smtClean="0">
              <a:solidFill>
                <a:schemeClr val="tx2"/>
              </a:solidFill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8534400" y="6326188"/>
            <a:ext cx="5635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cs-CZ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200" b="1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F2B1D0A-74A4-4AE9-A723-E69A1514EA6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12" name="Přímá spojnice 11"/>
          <p:cNvCxnSpPr/>
          <p:nvPr userDrawn="1"/>
        </p:nvCxnSpPr>
        <p:spPr>
          <a:xfrm>
            <a:off x="0" y="629652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161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7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85C9C-477C-4311-8FB7-30E56622D486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8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1F7DC1-196D-4935-91FB-9028EFBCCDF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Zástupný symbol pro zápatí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84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470A9E1-A13E-4095-823F-D06CFD61BA59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6" name="Zástupný symbol pro číslo snímku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1C4E06-F4A4-43C8-9265-5C41CC8A85B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Zástupný symbol pro zápatí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004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6" name="Zástupný symbol pro text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DF4FC97-F8FE-472A-AB21-C4B98154AD9F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8" name="Zástupný symbol pro číslo snímku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3D06AE5-5294-4C90-A158-40F552EB712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Zástupný symbol pro zápatí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8752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C514F-1D83-4EF6-943F-D7C9E50C40C1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5D83C-5086-4C47-89C7-40CC1F8844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315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9A666-8BB8-4454-9159-A39671DB0A5E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EAB8E3-1DAC-4978-97D6-B6772F625FB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128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528CC-DDBC-499B-A0B8-730CB51C9F3E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6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C7B2D-8691-49B2-AD1C-7DF86082AD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718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bdélník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bdélník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Kliknutím na ikonu přidáte obrázek.</a:t>
            </a:r>
            <a:endParaRPr lang="en-US" noProof="0" dirty="0"/>
          </a:p>
        </p:txBody>
      </p:sp>
      <p:sp>
        <p:nvSpPr>
          <p:cNvPr id="9" name="Zástupný symbol pro datum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5076456-381A-44A5-A959-C0FBD94446BA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10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68248076-896F-40A2-9DEB-4EAA8CA33FD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1" name="Zástupný symbol pro zápatí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0274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FD1A3-EB5F-4A5F-BC6D-7A09C8BF95DF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80A76-B96D-4041-ADCB-95722EACAA0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73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FDFA7-B722-45A7-956B-78DD09F3D7B5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F8308-F7DD-4F3F-BAC2-42602F2A64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1949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23889-8B34-4299-AC51-D10710EBAAAC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F4410-B09B-4EC2-8552-5274809AF90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6728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styl.</a:t>
            </a:r>
            <a:endParaRPr lang="en-US" altLang="cs-CZ" smtClean="0"/>
          </a:p>
        </p:txBody>
      </p:sp>
      <p:sp>
        <p:nvSpPr>
          <p:cNvPr id="1027" name="Zástupný symbol pro text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  <a:endParaRPr lang="en-US" altLang="cs-CZ" smtClean="0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90213E-1D0B-446A-A485-F9C61491E151}" type="datetimeFigureOut">
              <a:rPr lang="cs-CZ"/>
              <a:pPr>
                <a:defRPr/>
              </a:pPr>
              <a:t>30.9.2015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bdélník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bdélník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DBAD081-EC1E-43AE-8516-95D593A47FA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0" r:id="rId2"/>
    <p:sldLayoutId id="2147483766" r:id="rId3"/>
    <p:sldLayoutId id="2147483767" r:id="rId4"/>
    <p:sldLayoutId id="2147483768" r:id="rId5"/>
    <p:sldLayoutId id="2147483761" r:id="rId6"/>
    <p:sldLayoutId id="2147483769" r:id="rId7"/>
    <p:sldLayoutId id="2147483762" r:id="rId8"/>
    <p:sldLayoutId id="2147483770" r:id="rId9"/>
    <p:sldLayoutId id="2147483763" r:id="rId10"/>
    <p:sldLayoutId id="2147483771" r:id="rId11"/>
    <p:sldLayoutId id="214748376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net.fd.cvut.cz/pravidla-uzivani-i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kos.cvut.cz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usermap.cvut.cz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helpdesk.cvut.cz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point.cvut.cz/" TargetMode="External"/><Relationship Id="rId2" Type="http://schemas.openxmlformats.org/officeDocument/2006/relationships/hyperlink" Target="http://office.cvut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zs.cvut.cz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net.cvut.cz/informace-pro-studenty/prukazy/rezervace" TargetMode="External"/><Relationship Id="rId2" Type="http://schemas.openxmlformats.org/officeDocument/2006/relationships/hyperlink" Target="mailto:prukazy@victoria.cvut.cz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download.cvut.cz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ownload.cvut.cz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net.fd.cvut.cz/navody/" TargetMode="Externa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ebmail.fd.cvut.cz/" TargetMode="External"/><Relationship Id="rId2" Type="http://schemas.openxmlformats.org/officeDocument/2006/relationships/hyperlink" Target="http://mail.fd.cvut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uzivatel.fd.cvut.cz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net.fd.cvut.cz/navody/filezila-navod.html" TargetMode="External"/><Relationship Id="rId2" Type="http://schemas.openxmlformats.org/officeDocument/2006/relationships/hyperlink" Target="http://net.fd.cvut.cz/navody/novell_klient_navod2012.htm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m.mms.fd.cvut.cz/" TargetMode="External"/><Relationship Id="rId2" Type="http://schemas.openxmlformats.org/officeDocument/2006/relationships/hyperlink" Target="https://mms.fd.cvut.cz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m.mms.fd.cvut.cz/" TargetMode="External"/><Relationship Id="rId2" Type="http://schemas.openxmlformats.org/officeDocument/2006/relationships/hyperlink" Target="https://mms.fd.cvut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rezervace.fd.cvut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www.fd.cvut.cz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net.cvut.cz/informace-pro-studenty/sluzby/tzs/tina/instalace" TargetMode="External"/><Relationship Id="rId2" Type="http://schemas.openxmlformats.org/officeDocument/2006/relationships/hyperlink" Target="https://tisk.fd.cvut.cz/tina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tisk.fd.cvut.cz/kalkulacka_ploter.html" TargetMode="External"/><Relationship Id="rId2" Type="http://schemas.openxmlformats.org/officeDocument/2006/relationships/hyperlink" Target="https://tisk.fd.cvut.cz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tisk.fd.cvut.cz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kurz.fd.cvut.cz/" TargetMode="External"/><Relationship Id="rId2" Type="http://schemas.openxmlformats.org/officeDocument/2006/relationships/hyperlink" Target="https://konzultace.fd.cvut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hranicnipredmety.fd.cvut.cz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eduroam.fd.cvut.cz/" TargetMode="External"/><Relationship Id="rId2" Type="http://schemas.openxmlformats.org/officeDocument/2006/relationships/hyperlink" Target="https://wifi.fd.cvut.cz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usermap.cvut.cz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/>
          <a:lstStyle/>
          <a:p>
            <a:r>
              <a:rPr lang="cs-CZ" dirty="0"/>
              <a:t>Informační systémy ČVUT a </a:t>
            </a:r>
            <a:r>
              <a:rPr lang="cs-CZ" dirty="0" smtClean="0"/>
              <a:t>FD</a:t>
            </a:r>
            <a:endParaRPr lang="cs-CZ" dirty="0"/>
          </a:p>
        </p:txBody>
      </p:sp>
      <p:sp>
        <p:nvSpPr>
          <p:cNvPr id="5" name="Podnadpis 2"/>
          <p:cNvSpPr>
            <a:spLocks noGrp="1"/>
          </p:cNvSpPr>
          <p:nvPr>
            <p:ph type="subTitle" idx="1"/>
          </p:nvPr>
        </p:nvSpPr>
        <p:spPr>
          <a:xfrm>
            <a:off x="2376000" y="6048000"/>
            <a:ext cx="6705600" cy="685800"/>
          </a:xfrm>
        </p:spPr>
        <p:txBody>
          <a:bodyPr>
            <a:normAutofit/>
          </a:bodyPr>
          <a:lstStyle/>
          <a:p>
            <a:r>
              <a:rPr lang="cs-CZ" sz="1600" b="1" dirty="0" smtClean="0"/>
              <a:t>K614, </a:t>
            </a:r>
            <a:r>
              <a:rPr lang="cs-CZ" sz="1600" b="1" dirty="0"/>
              <a:t>Ústav aplikované informatiky v </a:t>
            </a:r>
            <a:r>
              <a:rPr lang="cs-CZ" sz="1600" b="1" dirty="0" smtClean="0"/>
              <a:t>dopravě</a:t>
            </a:r>
            <a:endParaRPr lang="cs-CZ" sz="1600" b="1" dirty="0"/>
          </a:p>
          <a:p>
            <a:r>
              <a:rPr lang="cs-CZ" sz="1600" b="1" dirty="0"/>
              <a:t>Fakulta dopravní ČVUT 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51520" y="5157192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30.9. 2015</a:t>
            </a:r>
          </a:p>
          <a:p>
            <a:r>
              <a:rPr lang="cs-CZ" dirty="0" smtClean="0"/>
              <a:t>Praha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6137" y="812655"/>
            <a:ext cx="3839998" cy="2880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432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6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Představení přednášejícího</a:t>
            </a:r>
            <a:endParaRPr lang="cs-CZ" sz="2800" dirty="0"/>
          </a:p>
        </p:txBody>
      </p:sp>
      <p:sp>
        <p:nvSpPr>
          <p:cNvPr id="4" name="Obdélník 3"/>
          <p:cNvSpPr/>
          <p:nvPr/>
        </p:nvSpPr>
        <p:spPr>
          <a:xfrm>
            <a:off x="467544" y="1700808"/>
            <a:ext cx="8496944" cy="342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buFont typeface="Wingdings" pitchFamily="2" charset="2"/>
              <a:buNone/>
            </a:pPr>
            <a:r>
              <a:rPr lang="cs-CZ" altLang="cs-CZ" sz="2000" b="1" dirty="0" smtClean="0"/>
              <a:t>Ing. Martin Šrotýř</a:t>
            </a:r>
            <a:endParaRPr lang="cs-CZ" altLang="cs-CZ" sz="2000" dirty="0"/>
          </a:p>
          <a:p>
            <a:pPr>
              <a:lnSpc>
                <a:spcPct val="90000"/>
              </a:lnSpc>
              <a:spcAft>
                <a:spcPts val="1200"/>
              </a:spcAft>
              <a:buFont typeface="Wingdings" pitchFamily="2" charset="2"/>
              <a:buNone/>
            </a:pPr>
            <a:r>
              <a:rPr lang="en-US" altLang="cs-CZ" dirty="0"/>
              <a:t>e-</a:t>
            </a:r>
            <a:r>
              <a:rPr lang="cs-CZ" altLang="cs-CZ" dirty="0"/>
              <a:t>mail: </a:t>
            </a:r>
            <a:r>
              <a:rPr lang="cs-CZ" altLang="cs-CZ" dirty="0" smtClean="0"/>
              <a:t>			</a:t>
            </a:r>
            <a:r>
              <a:rPr lang="cs-CZ" altLang="cs-CZ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srotyr@fd.cvut.cz</a:t>
            </a:r>
            <a:endParaRPr lang="cs-CZ" altLang="cs-CZ" b="1" dirty="0"/>
          </a:p>
          <a:p>
            <a:pPr>
              <a:lnSpc>
                <a:spcPct val="90000"/>
              </a:lnSpc>
              <a:spcAft>
                <a:spcPts val="1200"/>
              </a:spcAft>
              <a:buFont typeface="Wingdings" pitchFamily="2" charset="2"/>
              <a:buNone/>
            </a:pPr>
            <a:r>
              <a:rPr lang="cs-CZ" altLang="cs-CZ" dirty="0" smtClean="0"/>
              <a:t>Kancelář:		K311 </a:t>
            </a:r>
            <a:r>
              <a:rPr lang="cs-CZ" altLang="cs-CZ" dirty="0"/>
              <a:t>(</a:t>
            </a:r>
            <a:r>
              <a:rPr lang="cs-CZ" altLang="cs-CZ" dirty="0" smtClean="0"/>
              <a:t>Konviktská 20)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cs-CZ" altLang="cs-CZ" dirty="0"/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Telekomunikace, Informační technologie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Výuka – předměty spojené se zaměřením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Projekt „Člověk a globální komunikace“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Další činnosti (Technologická agentura ČR, studie Škoda Auto, ŘSD ČR, TSK, Letiště Praha, …)</a:t>
            </a:r>
          </a:p>
        </p:txBody>
      </p:sp>
    </p:spTree>
    <p:extLst>
      <p:ext uri="{BB962C8B-B14F-4D97-AF65-F5344CB8AC3E}">
        <p14:creationId xmlns:p14="http://schemas.microsoft.com/office/powerpoint/2010/main" val="336465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Ústav aplikované informatiky v dopravě, K614</a:t>
            </a:r>
            <a:endParaRPr lang="cs-CZ" sz="28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6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800" dirty="0"/>
              <a:t>Ústav zajišťuje výuku předmětů souvisejících s počítačovými dovednostmi, poskytuje znalosti z oblasti informačních systémů, seznamuje studenty s telekomunikační technikou a se službami na fixních i mobilních telekomunikačních sítích. Uvedená témata rozvíjí jak v bakalářském studijním programu, tak i v programech studia inženýrského a doktorského.</a:t>
            </a:r>
          </a:p>
          <a:p>
            <a:pPr marL="0" indent="0" algn="just">
              <a:buNone/>
            </a:pPr>
            <a:r>
              <a:rPr lang="cs-CZ" sz="1800" b="1" dirty="0"/>
              <a:t>Výzkumné aktivity ústavu</a:t>
            </a:r>
            <a:r>
              <a:rPr lang="cs-CZ" sz="1600" b="1" dirty="0" smtClean="0"/>
              <a:t>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Modely kreativity a design dopravních </a:t>
            </a:r>
            <a:r>
              <a:rPr lang="cs-CZ" sz="1800" dirty="0" smtClean="0"/>
              <a:t>systémů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Robotika, kognitivní robotika, mobilní roboty, </a:t>
            </a:r>
            <a:r>
              <a:rPr lang="cs-CZ" sz="1800" dirty="0" smtClean="0"/>
              <a:t>elektrotechnika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Simulační technologie pro HW a SW dopravního </a:t>
            </a:r>
            <a:r>
              <a:rPr lang="cs-CZ" sz="1800" dirty="0" smtClean="0"/>
              <a:t>modelování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Teoretická a aplikovaná informatika, sítě a telekomunikační </a:t>
            </a:r>
            <a:r>
              <a:rPr lang="cs-CZ" sz="1800" dirty="0" smtClean="0"/>
              <a:t>technika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Umělá inteligence a kognitivní vědy, mentální modely lidských operátorů</a:t>
            </a:r>
            <a:endParaRPr lang="cs-CZ" sz="1800" dirty="0" smtClean="0"/>
          </a:p>
          <a:p>
            <a:pPr algn="just">
              <a:buFont typeface="Wingdings" panose="05000000000000000000" pitchFamily="2" charset="2"/>
              <a:buChar char="q"/>
            </a:pP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132151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268960"/>
          </a:xfrm>
        </p:spPr>
        <p:txBody>
          <a:bodyPr/>
          <a:lstStyle/>
          <a:p>
            <a:pPr marL="0" indent="0" algn="ctr">
              <a:buNone/>
            </a:pPr>
            <a:r>
              <a:rPr lang="cs-CZ" sz="4800" b="1" dirty="0" smtClean="0"/>
              <a:t>Prezentace bude zaslána všem studentům prvního ročníku bakalářského studia </a:t>
            </a:r>
            <a:br>
              <a:rPr lang="cs-CZ" sz="4800" b="1" dirty="0" smtClean="0"/>
            </a:br>
            <a:r>
              <a:rPr lang="cs-CZ" sz="4800" b="1" dirty="0" smtClean="0"/>
              <a:t>na </a:t>
            </a:r>
            <a:r>
              <a:rPr lang="cs-CZ" sz="4800" b="1" u="sng" dirty="0" smtClean="0">
                <a:solidFill>
                  <a:srgbClr val="FF0000"/>
                </a:solidFill>
              </a:rPr>
              <a:t>školní email</a:t>
            </a:r>
          </a:p>
          <a:p>
            <a:pPr marL="0" indent="0" algn="ctr">
              <a:buNone/>
            </a:pPr>
            <a:r>
              <a:rPr lang="cs-CZ" sz="4800" b="1" dirty="0"/>
              <a:t>n</a:t>
            </a:r>
            <a:r>
              <a:rPr lang="cs-CZ" sz="4800" b="1" dirty="0" smtClean="0"/>
              <a:t>ejpozději 2.10. 2015</a:t>
            </a:r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197344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Informační systém ČVUT (IS ČVUT)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6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200" dirty="0"/>
              <a:t>Informační systém ČVUT (dále jen IS ČVUT) a jeho procesy slouží k zabezpečení sběru, přenosu, uložení, zpracování a distribuci dat a </a:t>
            </a:r>
            <a:r>
              <a:rPr lang="cs-CZ" sz="1200" dirty="0" smtClean="0"/>
              <a:t>informací. IS </a:t>
            </a:r>
            <a:r>
              <a:rPr lang="cs-CZ" sz="1200" dirty="0"/>
              <a:t>ČVUT je tvořen definovanými komponentami a </a:t>
            </a:r>
            <a:r>
              <a:rPr lang="cs-CZ" sz="1200" dirty="0" smtClean="0"/>
              <a:t>aplikacemi, které </a:t>
            </a:r>
            <a:r>
              <a:rPr lang="cs-CZ" sz="1200" dirty="0"/>
              <a:t>jsou provozovány pro potřeby ČVUT</a:t>
            </a:r>
            <a:r>
              <a:rPr lang="cs-CZ" sz="1200" dirty="0" smtClean="0"/>
              <a:t>.</a:t>
            </a:r>
            <a:endParaRPr lang="cs-CZ" sz="1200" dirty="0"/>
          </a:p>
          <a:p>
            <a:pPr marL="0" indent="0" algn="just">
              <a:buNone/>
            </a:pPr>
            <a:r>
              <a:rPr lang="cs-CZ" sz="1200" b="1" dirty="0"/>
              <a:t>Každý uživatel musí postupovat v souladu s následujícími předpisy</a:t>
            </a:r>
            <a:r>
              <a:rPr lang="cs-CZ" sz="1200" b="1" dirty="0" smtClean="0"/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200" dirty="0"/>
              <a:t>Pravidla používání IS </a:t>
            </a:r>
            <a:r>
              <a:rPr lang="cs-CZ" sz="1200" b="1" dirty="0"/>
              <a:t>ČVUT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200" dirty="0"/>
              <a:t>Pravidla používání sítě </a:t>
            </a:r>
            <a:r>
              <a:rPr lang="cs-CZ" sz="1200" b="1" dirty="0"/>
              <a:t>ČVUT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200" dirty="0"/>
              <a:t>Pravidla pro správu hesel </a:t>
            </a:r>
            <a:r>
              <a:rPr lang="cs-CZ" sz="1200" b="1" dirty="0" smtClean="0"/>
              <a:t>ČVUT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200" dirty="0"/>
              <a:t>Provozní řád počítačových učeben </a:t>
            </a:r>
            <a:r>
              <a:rPr lang="cs-CZ" sz="1200" b="1" dirty="0"/>
              <a:t>ČVUT FD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200" dirty="0"/>
              <a:t>Pravidla provozu v počítačových učebnách </a:t>
            </a:r>
            <a:r>
              <a:rPr lang="cs-CZ" sz="1200" b="1" dirty="0"/>
              <a:t>ČVUT FD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200" dirty="0"/>
              <a:t>Pravidla užívání počítačové sítě </a:t>
            </a:r>
            <a:r>
              <a:rPr lang="cs-CZ" sz="1200" b="1" dirty="0"/>
              <a:t>ČVUT FD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200" dirty="0"/>
              <a:t>Poučení o bezpečnosti práce v počítačových učebnách </a:t>
            </a:r>
            <a:r>
              <a:rPr lang="cs-CZ" sz="1200" b="1" dirty="0"/>
              <a:t>ČVUT </a:t>
            </a:r>
            <a:r>
              <a:rPr lang="cs-CZ" sz="1200" b="1" dirty="0" smtClean="0"/>
              <a:t>FD</a:t>
            </a:r>
            <a:br>
              <a:rPr lang="cs-CZ" sz="1200" b="1" dirty="0" smtClean="0"/>
            </a:br>
            <a:r>
              <a:rPr lang="cs-CZ" sz="1200" b="1" dirty="0" smtClean="0"/>
              <a:t/>
            </a:r>
            <a:br>
              <a:rPr lang="cs-CZ" sz="1200" b="1" dirty="0" smtClean="0"/>
            </a:br>
            <a:r>
              <a:rPr lang="cs-CZ" sz="1200" b="1" dirty="0" smtClean="0"/>
              <a:t>Dokumenty ke stažení zde:</a:t>
            </a:r>
            <a:r>
              <a:rPr lang="cs-CZ" sz="1200" b="1" dirty="0"/>
              <a:t/>
            </a:r>
            <a:br>
              <a:rPr lang="cs-CZ" sz="1200" b="1" dirty="0"/>
            </a:br>
            <a:r>
              <a:rPr lang="cs-CZ" sz="1200" b="1" dirty="0">
                <a:hlinkClick r:id="rId2"/>
              </a:rPr>
              <a:t>http://net.fd.cvut.cz/pravidla-uzivani-is</a:t>
            </a:r>
            <a:r>
              <a:rPr lang="cs-CZ" sz="1200" b="1" dirty="0" smtClean="0">
                <a:hlinkClick r:id="rId2"/>
              </a:rPr>
              <a:t>/</a:t>
            </a:r>
            <a:br>
              <a:rPr lang="cs-CZ" sz="1200" b="1" dirty="0" smtClean="0">
                <a:hlinkClick r:id="rId2"/>
              </a:rPr>
            </a:br>
            <a:endParaRPr lang="cs-CZ" sz="1600" dirty="0" smtClean="0"/>
          </a:p>
          <a:p>
            <a:pPr marL="0" indent="0" algn="just">
              <a:buNone/>
            </a:pPr>
            <a:r>
              <a:rPr lang="cs-CZ" sz="1200" b="1" dirty="0" smtClean="0"/>
              <a:t>Subsystémy </a:t>
            </a:r>
            <a:r>
              <a:rPr lang="cs-CZ" sz="1200" b="1" dirty="0"/>
              <a:t>dělíme na: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200" dirty="0"/>
              <a:t>celoškolské – provozované pro potřeby více než jedné součásti ČVUT,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200" dirty="0"/>
              <a:t>lokální – provozované pro potřeby jednotlivých součástí ČVUT.</a:t>
            </a:r>
          </a:p>
        </p:txBody>
      </p:sp>
    </p:spTree>
    <p:extLst>
      <p:ext uri="{BB962C8B-B14F-4D97-AF65-F5344CB8AC3E}">
        <p14:creationId xmlns:p14="http://schemas.microsoft.com/office/powerpoint/2010/main" val="6688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Heslo ČVUT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2400" dirty="0"/>
              <a:t>ČVUT využívá pro přihlašování do celouniverzitních a do většiny subsystémů jednotlivých fakult jednotné Heslo ČVUT.</a:t>
            </a:r>
          </a:p>
          <a:p>
            <a:r>
              <a:rPr lang="cs-CZ" sz="2400" dirty="0"/>
              <a:t>Všem uživatelům IS ČVUT je pro jejich činnost vydáváno Heslo ČVUT.</a:t>
            </a:r>
          </a:p>
          <a:p>
            <a:r>
              <a:rPr lang="cs-CZ" sz="2400" dirty="0"/>
              <a:t>Správa hesel se řídí </a:t>
            </a:r>
            <a:r>
              <a:rPr lang="cs-CZ" sz="2400" dirty="0" smtClean="0"/>
              <a:t>„Pravidly </a:t>
            </a:r>
            <a:r>
              <a:rPr lang="cs-CZ" sz="2400" dirty="0"/>
              <a:t>pro správu hesel </a:t>
            </a:r>
            <a:r>
              <a:rPr lang="cs-CZ" sz="2400" dirty="0" smtClean="0"/>
              <a:t>ČVUT“.</a:t>
            </a:r>
          </a:p>
          <a:p>
            <a:pPr marL="0" indent="0">
              <a:buNone/>
            </a:pPr>
            <a:endParaRPr lang="cs-CZ" sz="2400" dirty="0" smtClean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26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Heslo ČVUT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1400" dirty="0"/>
              <a:t>mělo by být dostatečně silné,</a:t>
            </a:r>
          </a:p>
          <a:p>
            <a:r>
              <a:rPr lang="cs-CZ" sz="1400" b="1" u="sng" dirty="0"/>
              <a:t>minimální délka hesla je 9 znaků</a:t>
            </a:r>
            <a:r>
              <a:rPr lang="cs-CZ" sz="1400" dirty="0"/>
              <a:t>,</a:t>
            </a:r>
          </a:p>
          <a:p>
            <a:r>
              <a:rPr lang="cs-CZ" sz="1400" dirty="0"/>
              <a:t>musí obsahovat znaky minimálně ze </a:t>
            </a:r>
            <a:r>
              <a:rPr lang="cs-CZ" sz="1400" b="1" u="sng" dirty="0"/>
              <a:t>tří sad znaků</a:t>
            </a:r>
            <a:r>
              <a:rPr lang="cs-CZ" sz="1400" dirty="0"/>
              <a:t>,</a:t>
            </a:r>
          </a:p>
          <a:p>
            <a:r>
              <a:rPr lang="cs-CZ" sz="1400" dirty="0"/>
              <a:t>sady znaků jsou: [a-z], [A-Z], [0-9], [!#%&amp;()[]*+,./:;&lt;=&gt;?@^_`{|}~-],</a:t>
            </a:r>
          </a:p>
          <a:p>
            <a:r>
              <a:rPr lang="cs-CZ" sz="1400" dirty="0"/>
              <a:t>písmena nesmí obsahovat diakritiku, mezera je povolená,</a:t>
            </a:r>
          </a:p>
          <a:p>
            <a:r>
              <a:rPr lang="cs-CZ" sz="1400" dirty="0"/>
              <a:t>nesmí obsahovat Vaše jméno, příjmení, osobní číslo nebo uživatelské jméno,</a:t>
            </a:r>
          </a:p>
          <a:p>
            <a:r>
              <a:rPr lang="cs-CZ" sz="1400" b="1" u="sng" dirty="0"/>
              <a:t>uživatel je povinen provádět pravidelně změnu hesla a to maximálně v intervalu 365 dnů</a:t>
            </a:r>
            <a:r>
              <a:rPr lang="cs-CZ" sz="1400" dirty="0"/>
              <a:t>,</a:t>
            </a:r>
          </a:p>
          <a:p>
            <a:r>
              <a:rPr lang="cs-CZ" sz="1400" dirty="0"/>
              <a:t>uživateli, který si nenastaví nové heslo více jak 365 dnů, bude jeho autentizace zablokována,</a:t>
            </a:r>
          </a:p>
          <a:p>
            <a:r>
              <a:rPr lang="cs-CZ" sz="1400" dirty="0"/>
              <a:t>jako nové heslo se nesmí použít dvě poslední použitá hesla,</a:t>
            </a:r>
          </a:p>
          <a:p>
            <a:r>
              <a:rPr lang="cs-CZ" sz="1400" b="1" u="sng" dirty="0"/>
              <a:t>uživatel si může po dobu 135 dnů od blokace hesla nastavit nové heslo náhradním způsobem,</a:t>
            </a:r>
          </a:p>
          <a:p>
            <a:r>
              <a:rPr lang="cs-CZ" sz="1400" b="1" dirty="0">
                <a:solidFill>
                  <a:srgbClr val="FF0000"/>
                </a:solidFill>
              </a:rPr>
              <a:t>uživatel bude upozorněn na blížící se konec platnosti </a:t>
            </a:r>
            <a:r>
              <a:rPr lang="cs-CZ" sz="1400" b="1" dirty="0" smtClean="0">
                <a:solidFill>
                  <a:srgbClr val="FF0000"/>
                </a:solidFill>
              </a:rPr>
              <a:t>hesla (pokud má uživatel zadáno telefonní číslo v MMS,  MMS viz další IS ČVUT IS)</a:t>
            </a:r>
            <a:r>
              <a:rPr lang="cs-CZ" sz="1400" dirty="0" smtClean="0"/>
              <a:t>,</a:t>
            </a:r>
            <a:endParaRPr lang="cs-CZ" sz="1400" dirty="0"/>
          </a:p>
          <a:p>
            <a:r>
              <a:rPr lang="cs-CZ" sz="1400" dirty="0"/>
              <a:t>hesla ČVUT jsou ukládána v celouniverzitním systému Kerberos a </a:t>
            </a:r>
            <a:r>
              <a:rPr lang="cs-CZ" sz="1400" dirty="0" err="1"/>
              <a:t>Active</a:t>
            </a:r>
            <a:r>
              <a:rPr lang="cs-CZ" sz="1400" dirty="0"/>
              <a:t> </a:t>
            </a:r>
            <a:r>
              <a:rPr lang="cs-CZ" sz="1400" dirty="0" err="1"/>
              <a:t>Directory</a:t>
            </a:r>
            <a:r>
              <a:rPr lang="cs-CZ" sz="1400" dirty="0"/>
              <a:t> tak, aby nebylo možné heslo zpětně </a:t>
            </a:r>
            <a:r>
              <a:rPr lang="cs-CZ" sz="1400" dirty="0" smtClean="0"/>
              <a:t>dešifrovat.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42846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2664296"/>
          </a:xfrm>
        </p:spPr>
        <p:txBody>
          <a:bodyPr/>
          <a:lstStyle/>
          <a:p>
            <a:pPr marL="0" indent="0">
              <a:buNone/>
            </a:pPr>
            <a:r>
              <a:rPr lang="cs-CZ" sz="4000" b="1" dirty="0" smtClean="0"/>
              <a:t>Pokud v následující prezentaci nebude uvedeno jinak tak do všech IS ČVUT a FD se hlásíte </a:t>
            </a:r>
            <a:br>
              <a:rPr lang="cs-CZ" sz="4000" b="1" dirty="0" smtClean="0"/>
            </a:br>
            <a:r>
              <a:rPr lang="cs-CZ" sz="4000" b="1" u="sng" dirty="0" smtClean="0">
                <a:solidFill>
                  <a:srgbClr val="FF0000"/>
                </a:solidFill>
              </a:rPr>
              <a:t>heslem ČVUT</a:t>
            </a:r>
            <a:endParaRPr lang="cs-CZ" sz="4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2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IS ČVUT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527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Komponenta studium (KOS)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6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2400" b="1" dirty="0"/>
              <a:t>KOS slouží k podpoře studijních agend na ČVUT v Praze</a:t>
            </a:r>
            <a:r>
              <a:rPr lang="cs-CZ" sz="2400" b="1" dirty="0" smtClean="0"/>
              <a:t>.</a:t>
            </a:r>
          </a:p>
          <a:p>
            <a:pPr marL="0" indent="0" algn="ctr">
              <a:buNone/>
            </a:pPr>
            <a:r>
              <a:rPr lang="cs-CZ" sz="2800" b="1" dirty="0">
                <a:hlinkClick r:id="rId2"/>
              </a:rPr>
              <a:t>https://</a:t>
            </a:r>
            <a:r>
              <a:rPr lang="cs-CZ" sz="2800" b="1" dirty="0" smtClean="0">
                <a:hlinkClick r:id="rId2"/>
              </a:rPr>
              <a:t>kos.cvut.cz</a:t>
            </a:r>
            <a:endParaRPr lang="cs-CZ" sz="2800" b="1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Tato aplikace je pro vás velice důležité, dalo by se říci, že životně. Pomocí této aplikace se přihlašujete ke zkouškám, zapisujete do dalších ročníků a máte možnost žádat o stipendium. Rovněž jsou zde k nalezení informace o vyučovaných předmětech a jejich vyučujících. Tyto informace jsou převzaty z bílé knihy.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Systém je centralizovaný a je možné mít zde více fakult a předmětů z více fakult</a:t>
            </a:r>
            <a:r>
              <a:rPr lang="cs-CZ" sz="1800" dirty="0" smtClean="0"/>
              <a:t>.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21902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mtClean="0"/>
              <a:t>KOS - pravidla</a:t>
            </a:r>
          </a:p>
        </p:txBody>
      </p:sp>
      <p:sp>
        <p:nvSpPr>
          <p:cNvPr id="3993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cs-CZ" altLang="cs-CZ" sz="2000" dirty="0" smtClean="0"/>
              <a:t>Na </a:t>
            </a:r>
            <a:r>
              <a:rPr lang="cs-CZ" altLang="cs-CZ" sz="2000" dirty="0"/>
              <a:t>každou zkoušku nebo termín z předmětu s klasifikovaným zápočtem nebo se zápočtem se dá přihlásit pouze jednou.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cs-CZ" altLang="cs-CZ" sz="2000" dirty="0"/>
              <a:t>P</a:t>
            </a:r>
            <a:r>
              <a:rPr lang="cs-CZ" altLang="cs-CZ" sz="2000" dirty="0" smtClean="0"/>
              <a:t>okud </a:t>
            </a:r>
            <a:r>
              <a:rPr lang="cs-CZ" altLang="cs-CZ" sz="2000" dirty="0"/>
              <a:t>kliknete na další tak se </a:t>
            </a:r>
            <a:r>
              <a:rPr lang="cs-CZ" altLang="cs-CZ" sz="2000" b="1" u="sng" dirty="0">
                <a:solidFill>
                  <a:srgbClr val="FF0000"/>
                </a:solidFill>
              </a:rPr>
              <a:t>přehlásíte</a:t>
            </a:r>
            <a:r>
              <a:rPr lang="cs-CZ" altLang="cs-CZ" sz="2000" dirty="0"/>
              <a:t>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cs-CZ" altLang="cs-CZ" sz="2000" dirty="0"/>
              <a:t>P</a:t>
            </a:r>
            <a:r>
              <a:rPr lang="cs-CZ" altLang="cs-CZ" sz="2000" dirty="0" smtClean="0"/>
              <a:t>ak </a:t>
            </a:r>
            <a:r>
              <a:rPr lang="cs-CZ" altLang="cs-CZ" sz="2000" dirty="0"/>
              <a:t>se může stát že kapacita vašeho termínu bude již plná a nebudete schopni se vrátit.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cs-CZ" altLang="cs-CZ" sz="2000" dirty="0"/>
              <a:t>N</a:t>
            </a:r>
            <a:r>
              <a:rPr lang="cs-CZ" altLang="cs-CZ" sz="2000" dirty="0" smtClean="0"/>
              <a:t>ejpozdější </a:t>
            </a:r>
            <a:r>
              <a:rPr lang="cs-CZ" altLang="cs-CZ" sz="2000" dirty="0"/>
              <a:t>přihlášení či odhlášení se řídí termínem nastaveným od vyučujícího, který daný termín vypsal</a:t>
            </a:r>
          </a:p>
          <a:p>
            <a:pPr marL="319088" lvl="1" indent="-319088" algn="just">
              <a:lnSpc>
                <a:spcPct val="80000"/>
              </a:lnSpc>
              <a:spcBef>
                <a:spcPts val="700"/>
              </a:spcBef>
              <a:spcAft>
                <a:spcPts val="120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cs-CZ" altLang="cs-CZ" sz="2000" dirty="0" smtClean="0"/>
              <a:t>Nezaměňujte </a:t>
            </a:r>
            <a:r>
              <a:rPr lang="cs-CZ" altLang="cs-CZ" sz="2000" dirty="0"/>
              <a:t>datum termínu a datum, do kdy se můžete </a:t>
            </a:r>
            <a:r>
              <a:rPr lang="cs-CZ" altLang="cs-CZ" sz="2000" dirty="0" smtClean="0"/>
              <a:t>přihlásit/odhlásit</a:t>
            </a:r>
          </a:p>
          <a:p>
            <a:pPr marL="319088" lvl="1" indent="-319088" algn="just">
              <a:lnSpc>
                <a:spcPct val="80000"/>
              </a:lnSpc>
              <a:spcBef>
                <a:spcPts val="700"/>
              </a:spcBef>
              <a:spcAft>
                <a:spcPts val="120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cs-CZ" altLang="cs-CZ" sz="2000" dirty="0"/>
              <a:t>Čtěte poznámku u termínu - bývají tam velmi důležité informace</a:t>
            </a:r>
          </a:p>
        </p:txBody>
      </p:sp>
    </p:spTree>
    <p:extLst>
      <p:ext uri="{BB962C8B-B14F-4D97-AF65-F5344CB8AC3E}">
        <p14:creationId xmlns:p14="http://schemas.microsoft.com/office/powerpoint/2010/main" val="100210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KOS - zapisování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dirty="0" smtClean="0"/>
              <a:t>Pro zápis do dalšího semestru budete muset vybrat v menu </a:t>
            </a:r>
            <a:br>
              <a:rPr lang="cs-CZ" dirty="0" smtClean="0"/>
            </a:br>
            <a:r>
              <a:rPr lang="cs-CZ" sz="2400" dirty="0" smtClean="0">
                <a:solidFill>
                  <a:srgbClr val="FF0000"/>
                </a:solidFill>
              </a:rPr>
              <a:t>předměty</a:t>
            </a:r>
            <a:r>
              <a:rPr lang="cs-CZ" sz="2400" dirty="0" smtClean="0"/>
              <a:t> </a:t>
            </a:r>
            <a:r>
              <a:rPr lang="cs-CZ" sz="2400" dirty="0">
                <a:sym typeface="Wingdings" pitchFamily="2" charset="2"/>
              </a:rPr>
              <a:t>&gt;</a:t>
            </a:r>
            <a:r>
              <a:rPr lang="cs-CZ" sz="2400" dirty="0" smtClean="0">
                <a:sym typeface="Wingdings" pitchFamily="2" charset="2"/>
              </a:rPr>
              <a:t> </a:t>
            </a:r>
            <a:r>
              <a:rPr lang="cs-CZ" sz="2400" dirty="0" smtClean="0">
                <a:solidFill>
                  <a:srgbClr val="FF0000"/>
                </a:solidFill>
                <a:sym typeface="Wingdings" pitchFamily="2" charset="2"/>
              </a:rPr>
              <a:t>zápis předmětu </a:t>
            </a:r>
            <a:r>
              <a:rPr lang="cs-CZ" sz="2400" dirty="0">
                <a:sym typeface="Wingdings" pitchFamily="2" charset="2"/>
              </a:rPr>
              <a:t>&gt;</a:t>
            </a:r>
            <a:r>
              <a:rPr lang="cs-CZ" sz="2400" dirty="0" smtClean="0">
                <a:sym typeface="Wingdings" pitchFamily="2" charset="2"/>
              </a:rPr>
              <a:t> </a:t>
            </a:r>
            <a:r>
              <a:rPr lang="cs-CZ" sz="2400" dirty="0" smtClean="0">
                <a:solidFill>
                  <a:srgbClr val="FF0000"/>
                </a:solidFill>
                <a:sym typeface="Wingdings" pitchFamily="2" charset="2"/>
              </a:rPr>
              <a:t>dle studijního plánu</a:t>
            </a:r>
            <a:r>
              <a:rPr lang="cs-CZ" sz="2400" dirty="0" smtClean="0">
                <a:sym typeface="Wingdings" pitchFamily="2" charset="2"/>
              </a:rPr>
              <a:t>.</a:t>
            </a: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dirty="0" smtClean="0"/>
              <a:t>Dále musíte vybrat typ studia a ročník počátku studia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dirty="0" smtClean="0"/>
              <a:t>Posledním krokem je zaškrtat předměty, co chcete studovat a dát </a:t>
            </a:r>
            <a:r>
              <a:rPr lang="cs-CZ" dirty="0" smtClean="0">
                <a:solidFill>
                  <a:srgbClr val="FF0000"/>
                </a:solidFill>
              </a:rPr>
              <a:t>zapsat</a:t>
            </a:r>
          </a:p>
        </p:txBody>
      </p:sp>
    </p:spTree>
    <p:extLst>
      <p:ext uri="{BB962C8B-B14F-4D97-AF65-F5344CB8AC3E}">
        <p14:creationId xmlns:p14="http://schemas.microsoft.com/office/powerpoint/2010/main" val="350933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Zápis studenta do semestru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37112"/>
          </a:xfrm>
        </p:spPr>
        <p:txBody>
          <a:bodyPr/>
          <a:lstStyle/>
          <a:p>
            <a:pPr marL="0" indent="0">
              <a:buNone/>
            </a:pPr>
            <a:r>
              <a:rPr lang="cs-CZ" sz="1600" b="1" dirty="0" smtClean="0">
                <a:solidFill>
                  <a:srgbClr val="FF0000"/>
                </a:solidFill>
              </a:rPr>
              <a:t>Zápis</a:t>
            </a:r>
            <a:r>
              <a:rPr lang="cs-CZ" sz="1600" dirty="0" smtClean="0"/>
              <a:t> studenta do semestru se považuje za </a:t>
            </a:r>
            <a:r>
              <a:rPr lang="cs-CZ" sz="1600" b="1" dirty="0" smtClean="0">
                <a:solidFill>
                  <a:srgbClr val="FF0000"/>
                </a:solidFill>
              </a:rPr>
              <a:t>uzavřený a platný</a:t>
            </a:r>
            <a:r>
              <a:rPr lang="cs-CZ" sz="1600" dirty="0" smtClean="0"/>
              <a:t>, pokud student provede v systému KOS volbu </a:t>
            </a:r>
            <a:r>
              <a:rPr lang="cs-CZ" sz="1600" b="1" dirty="0" smtClean="0">
                <a:solidFill>
                  <a:srgbClr val="FF0000"/>
                </a:solidFill>
              </a:rPr>
              <a:t>„Uzavřít zápis“.</a:t>
            </a:r>
            <a:endParaRPr lang="cs-CZ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2400" b="1" dirty="0" smtClean="0"/>
              <a:t>„Předměty“ &gt; „Zapsané předměty“&gt;„Uzavřít zápis“</a:t>
            </a:r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1400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cs-CZ" sz="1600" b="1" u="sng" dirty="0"/>
              <a:t>21.12.2015 - </a:t>
            </a:r>
            <a:r>
              <a:rPr lang="cs-CZ" sz="1600" b="1" u="sng" dirty="0" smtClean="0"/>
              <a:t>10.01.2016</a:t>
            </a:r>
            <a:r>
              <a:rPr lang="cs-CZ" sz="1600" dirty="0" smtClean="0"/>
              <a:t> zápis </a:t>
            </a:r>
            <a:r>
              <a:rPr lang="cs-CZ" sz="1600" dirty="0"/>
              <a:t>studentů v systému KOS do letního semestru včetně povinně volitelných předmětů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1600" b="1" u="sng" dirty="0" smtClean="0"/>
              <a:t>Zápis lze uzavřít po získání 15 kreditů</a:t>
            </a:r>
            <a:endParaRPr lang="cs-CZ" sz="1600" b="1" u="sng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780928"/>
            <a:ext cx="3283738" cy="144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612" y="4354826"/>
            <a:ext cx="7200000" cy="5408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Obdélník 6"/>
          <p:cNvSpPr/>
          <p:nvPr/>
        </p:nvSpPr>
        <p:spPr>
          <a:xfrm>
            <a:off x="4788024" y="2780928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1.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782117" y="4440582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2</a:t>
            </a:r>
            <a:r>
              <a:rPr lang="cs-CZ" b="1" dirty="0" smtClean="0">
                <a:solidFill>
                  <a:srgbClr val="FF0000"/>
                </a:solidFill>
              </a:rPr>
              <a:t>.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7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KOS </a:t>
            </a:r>
            <a:r>
              <a:rPr lang="cs-CZ" sz="3600" dirty="0" smtClean="0"/>
              <a:t>– bankovního vložení účtu</a:t>
            </a:r>
            <a:endParaRPr lang="cs-CZ" sz="3600" dirty="0"/>
          </a:p>
        </p:txBody>
      </p:sp>
      <p:sp>
        <p:nvSpPr>
          <p:cNvPr id="4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64704"/>
          </a:xfrm>
        </p:spPr>
        <p:txBody>
          <a:bodyPr/>
          <a:lstStyle/>
          <a:p>
            <a:pPr marL="0" indent="0">
              <a:buNone/>
            </a:pPr>
            <a:r>
              <a:rPr lang="cs-CZ" sz="1600" b="1" dirty="0" smtClean="0">
                <a:solidFill>
                  <a:srgbClr val="FF0000"/>
                </a:solidFill>
              </a:rPr>
              <a:t>Požadavek studijního oddělení:</a:t>
            </a:r>
          </a:p>
          <a:p>
            <a:pPr marL="0" indent="0">
              <a:buNone/>
            </a:pPr>
            <a:r>
              <a:rPr lang="cs-CZ" sz="2400" b="1" dirty="0" smtClean="0"/>
              <a:t>„Ostatní“ &gt; „Osobní údaje“&gt;„Upravit osobní údaje “</a:t>
            </a:r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1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420888"/>
            <a:ext cx="6060432" cy="3600000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4932040" y="3674562"/>
            <a:ext cx="2016224" cy="9065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1259632" y="5661248"/>
            <a:ext cx="648072" cy="3596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12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USERMAP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800" b="1" u="sng" dirty="0" smtClean="0"/>
              <a:t>Soustředěná </a:t>
            </a:r>
            <a:r>
              <a:rPr lang="cs-CZ" sz="1800" b="1" u="sng" dirty="0"/>
              <a:t>správa uživatelů (autentizace a autorizace uživatelů IS ČVUT) – </a:t>
            </a:r>
            <a:r>
              <a:rPr lang="cs-CZ" sz="1800" b="1" u="sng" dirty="0" smtClean="0"/>
              <a:t>SSU</a:t>
            </a:r>
          </a:p>
          <a:p>
            <a:pPr marL="0" indent="0">
              <a:buNone/>
            </a:pPr>
            <a:endParaRPr lang="cs-CZ" sz="1800" b="1" u="sng" dirty="0"/>
          </a:p>
          <a:p>
            <a:pPr marL="0" indent="0">
              <a:buNone/>
            </a:pPr>
            <a:endParaRPr lang="cs-CZ" sz="1800" b="1" u="sng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2132856"/>
            <a:ext cx="8153400" cy="34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None/>
            </a:pPr>
            <a:r>
              <a:rPr lang="cs-CZ" altLang="cs-CZ" dirty="0" smtClean="0">
                <a:hlinkClick r:id="rId2"/>
              </a:rPr>
              <a:t>https://usermap.cvut.cz/</a:t>
            </a:r>
            <a:endParaRPr lang="cs-CZ" altLang="cs-CZ" dirty="0" smtClean="0"/>
          </a:p>
          <a:p>
            <a:pPr eaLnBrk="1" hangingPunct="1"/>
            <a:r>
              <a:rPr lang="cs-CZ" altLang="cs-CZ" dirty="0" smtClean="0"/>
              <a:t>můžete zde hledat vyučující nebo své kolegy</a:t>
            </a:r>
          </a:p>
          <a:p>
            <a:pPr eaLnBrk="1" hangingPunct="1"/>
            <a:r>
              <a:rPr lang="cs-CZ" altLang="cs-CZ" dirty="0" smtClean="0"/>
              <a:t>změna osobních údajů, která se dá provést po přihlášením a následným kliknutím na svoje jméno. </a:t>
            </a:r>
          </a:p>
          <a:p>
            <a:pPr eaLnBrk="1" hangingPunct="1"/>
            <a:r>
              <a:rPr lang="cs-CZ" altLang="cs-CZ" dirty="0" smtClean="0"/>
              <a:t>přihlášení je stejné jako do </a:t>
            </a:r>
            <a:r>
              <a:rPr lang="cs-CZ" altLang="cs-CZ" dirty="0" err="1" smtClean="0"/>
              <a:t>KOSu</a:t>
            </a: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10995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Změna HESLA</a:t>
            </a:r>
          </a:p>
        </p:txBody>
      </p:sp>
      <p:sp>
        <p:nvSpPr>
          <p:cNvPr id="1945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cs-CZ" altLang="cs-CZ" sz="3000" dirty="0" smtClean="0">
                <a:latin typeface="Arial" charset="0"/>
              </a:rPr>
              <a:t>po přihlášení na </a:t>
            </a:r>
            <a:r>
              <a:rPr lang="cs-CZ" altLang="cs-CZ" sz="3000" dirty="0" smtClean="0">
                <a:solidFill>
                  <a:srgbClr val="FF0000"/>
                </a:solidFill>
                <a:latin typeface="Arial" charset="0"/>
              </a:rPr>
              <a:t>https://USERMAP.CVUT.CZ</a:t>
            </a:r>
            <a:endParaRPr lang="cs-CZ" altLang="cs-CZ" sz="3000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3721076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339752" y="2091916"/>
            <a:ext cx="1080120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403595" y="3596072"/>
            <a:ext cx="1710800" cy="2520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579842" y="2159278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1.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579842" y="3472785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2</a:t>
            </a:r>
            <a:r>
              <a:rPr lang="cs-CZ" b="1" dirty="0" smtClean="0">
                <a:solidFill>
                  <a:srgbClr val="FF0000"/>
                </a:solidFill>
              </a:rPr>
              <a:t>.</a:t>
            </a:r>
            <a:endParaRPr lang="cs-CZ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dpis 1"/>
          <p:cNvSpPr>
            <a:spLocks noGrp="1"/>
          </p:cNvSpPr>
          <p:nvPr>
            <p:ph type="title"/>
          </p:nvPr>
        </p:nvSpPr>
        <p:spPr>
          <a:xfrm>
            <a:off x="611188" y="228600"/>
            <a:ext cx="8281987" cy="990600"/>
          </a:xfrm>
        </p:spPr>
        <p:txBody>
          <a:bodyPr/>
          <a:lstStyle/>
          <a:p>
            <a:pPr eaLnBrk="1" hangingPunct="1"/>
            <a:r>
              <a:rPr lang="cs-CZ" altLang="cs-CZ" smtClean="0"/>
              <a:t>HelpDesk ČVUT</a:t>
            </a:r>
          </a:p>
        </p:txBody>
      </p:sp>
      <p:sp>
        <p:nvSpPr>
          <p:cNvPr id="5529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cs-CZ" altLang="cs-CZ" dirty="0">
                <a:hlinkClick r:id="rId2"/>
              </a:rPr>
              <a:t>https://</a:t>
            </a:r>
            <a:r>
              <a:rPr lang="cs-CZ" altLang="cs-CZ" dirty="0" smtClean="0">
                <a:hlinkClick r:id="rId2"/>
              </a:rPr>
              <a:t>helpdesk.cvut.cz</a:t>
            </a:r>
            <a:endParaRPr lang="cs-CZ" altLang="cs-CZ" dirty="0"/>
          </a:p>
          <a:p>
            <a:pPr eaLnBrk="1" hangingPunct="1">
              <a:lnSpc>
                <a:spcPct val="90000"/>
              </a:lnSpc>
            </a:pPr>
            <a:r>
              <a:rPr lang="cs-CZ" altLang="cs-CZ" dirty="0" smtClean="0"/>
              <a:t>hlášení o nefunkčnosti HW a SW nebo čehokoliv jiného s ICT související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dirty="0" smtClean="0"/>
              <a:t>žádosti/dotazy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dirty="0" smtClean="0"/>
              <a:t>návrhy na zlepšení</a:t>
            </a:r>
          </a:p>
          <a:p>
            <a:pPr eaLnBrk="1" hangingPunct="1">
              <a:lnSpc>
                <a:spcPct val="90000"/>
              </a:lnSpc>
            </a:pPr>
            <a:endParaRPr lang="cs-CZ" altLang="cs-CZ" dirty="0" smtClean="0"/>
          </a:p>
          <a:p>
            <a:pPr eaLnBrk="1" hangingPunct="1">
              <a:lnSpc>
                <a:spcPct val="90000"/>
              </a:lnSpc>
            </a:pPr>
            <a:r>
              <a:rPr lang="cs-CZ" altLang="cs-CZ" dirty="0" smtClean="0"/>
              <a:t>Pokud se setkáte s něčím, co vám nepřijde právě v pořádku, pište do </a:t>
            </a:r>
            <a:r>
              <a:rPr lang="cs-CZ" altLang="cs-CZ" dirty="0" err="1" smtClean="0"/>
              <a:t>HelpDesku</a:t>
            </a:r>
            <a:r>
              <a:rPr lang="cs-CZ" altLang="cs-CZ" dirty="0" smtClean="0"/>
              <a:t>. Je těžké stále obcházet všechny počítače a zkoumat, co kde není 100% funkční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Cloudové služby</a:t>
            </a:r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6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600" dirty="0"/>
              <a:t>​Cloudové služby jsou dostupné všem zaměstnancům, studentům a externím spolupracovníkům ČVUT. Data zaměstnanců a externích spolupracovníků jsou uložena na diskových polích Výpočetního a informačního centra ČVUT, data studentů pak v datových centrech Microsoftu (Amsterdam, Dublin</a:t>
            </a:r>
            <a:r>
              <a:rPr lang="cs-CZ" sz="1600" dirty="0" smtClean="0"/>
              <a:t>).</a:t>
            </a:r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r>
              <a:rPr lang="cs-CZ" sz="1600" b="1" u="sng" dirty="0" smtClean="0"/>
              <a:t>Kompletní informace včetně návodů:</a:t>
            </a:r>
          </a:p>
          <a:p>
            <a:pPr marL="0" indent="0" algn="ctr">
              <a:buNone/>
            </a:pPr>
            <a:r>
              <a:rPr lang="cs-CZ" sz="2400" dirty="0">
                <a:hlinkClick r:id="rId2"/>
              </a:rPr>
              <a:t>http://office.cvut.cz</a:t>
            </a:r>
            <a:r>
              <a:rPr lang="cs-CZ" sz="2400" dirty="0" smtClean="0">
                <a:hlinkClick r:id="rId2"/>
              </a:rPr>
              <a:t>/</a:t>
            </a:r>
            <a:endParaRPr lang="cs-CZ" sz="2400" dirty="0" smtClean="0"/>
          </a:p>
          <a:p>
            <a:pPr marL="0" indent="0" algn="ctr">
              <a:buNone/>
            </a:pPr>
            <a:r>
              <a:rPr lang="cs-CZ" sz="2400" dirty="0">
                <a:hlinkClick r:id="rId3"/>
              </a:rPr>
              <a:t>https://sharepoint.cvut.cz/</a:t>
            </a:r>
            <a:endParaRPr lang="cs-CZ" sz="2400" dirty="0" smtClean="0"/>
          </a:p>
          <a:p>
            <a:pPr marL="0" indent="0" algn="just">
              <a:buNone/>
            </a:pPr>
            <a:endParaRPr lang="cs-CZ" sz="16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15" y="2715020"/>
            <a:ext cx="720000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1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Transakční </a:t>
            </a:r>
            <a:r>
              <a:rPr lang="cs-CZ" sz="2800" dirty="0"/>
              <a:t>a zúčtovací systém (</a:t>
            </a:r>
            <a:r>
              <a:rPr lang="cs-CZ" sz="2800" dirty="0" smtClean="0"/>
              <a:t>TZS)</a:t>
            </a:r>
            <a:endParaRPr lang="cs-CZ" sz="28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4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600" dirty="0"/>
              <a:t>​TZS je určen pro bezhotovostní platby zaměstnanců, studentů a hostů za služby a zboží v rámci ČVUT. Účet TZS je automaticky zřízen každé osobě, která má statut studenta nebo zaměstnance a má průkaz ČVUT</a:t>
            </a:r>
            <a:r>
              <a:rPr lang="cs-CZ" sz="1600" dirty="0" smtClean="0"/>
              <a:t>.</a:t>
            </a:r>
          </a:p>
          <a:p>
            <a:pPr marL="0" indent="0" algn="ctr">
              <a:buNone/>
            </a:pPr>
            <a:r>
              <a:rPr lang="cs-CZ" sz="2800" dirty="0">
                <a:hlinkClick r:id="rId2"/>
              </a:rPr>
              <a:t>https://</a:t>
            </a:r>
            <a:r>
              <a:rPr lang="cs-CZ" sz="2800" dirty="0" smtClean="0">
                <a:hlinkClick r:id="rId2"/>
              </a:rPr>
              <a:t>tzs.cvut.cz</a:t>
            </a:r>
            <a:endParaRPr lang="cs-CZ" sz="2800" dirty="0" smtClean="0"/>
          </a:p>
          <a:p>
            <a:pPr marL="0" indent="0" algn="just">
              <a:buNone/>
            </a:pPr>
            <a:r>
              <a:rPr lang="cs-CZ" sz="1600" b="1" u="sng" dirty="0" smtClean="0"/>
              <a:t>TZS podporuje: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/>
              <a:t>tiskový systém TINA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/>
              <a:t>Kartou ČVUT lze platit na recepci počítačové haly (Zikova </a:t>
            </a:r>
            <a:r>
              <a:rPr lang="cs-CZ" sz="1400" dirty="0" smtClean="0"/>
              <a:t>2., </a:t>
            </a:r>
            <a:r>
              <a:rPr lang="cs-CZ" sz="1400" dirty="0"/>
              <a:t>3. patro), minilab a tiskové   a  kopírovací služby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/>
              <a:t>bezhotovostní platby za </a:t>
            </a:r>
            <a:r>
              <a:rPr lang="cs-CZ" sz="1400" dirty="0" smtClean="0"/>
              <a:t>tisk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 smtClean="0"/>
              <a:t>bezhotovostní </a:t>
            </a:r>
            <a:r>
              <a:rPr lang="cs-CZ" sz="1400" dirty="0"/>
              <a:t>platby za poplatky na </a:t>
            </a:r>
            <a:r>
              <a:rPr lang="cs-CZ" sz="1400" dirty="0" smtClean="0"/>
              <a:t>studijním oddělení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 smtClean="0"/>
              <a:t>rezervační </a:t>
            </a:r>
            <a:r>
              <a:rPr lang="cs-CZ" sz="1400" dirty="0"/>
              <a:t>systém pro dlouhodobé parkování Abonent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/>
              <a:t>platby za krátkodobé parkování na parkovišti NBD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/>
              <a:t>Ústřední Knihovna ČVUT - studenti a zaměstnanci mohou platit kartou ČVUT prostřednictvím katalogu nebo přímo u výpůjčního pultu za následující typy transakcí - viz </a:t>
            </a:r>
            <a:r>
              <a:rPr lang="cs-CZ" sz="1400" dirty="0" err="1"/>
              <a:t>info</a:t>
            </a:r>
            <a:r>
              <a:rPr lang="cs-CZ" sz="1400" dirty="0"/>
              <a:t> na stránkách knihovny.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400" dirty="0"/>
              <a:t>úhrady přihlášek ke studiu na FEL a </a:t>
            </a:r>
            <a:r>
              <a:rPr lang="cs-CZ" sz="1400" dirty="0" smtClean="0"/>
              <a:t>FIT</a:t>
            </a:r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36417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Peníze můžete do TZS vkládat: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cs-CZ" sz="1600" dirty="0" smtClean="0"/>
              <a:t>Ve vydavatelství </a:t>
            </a:r>
            <a:r>
              <a:rPr lang="cs-CZ" sz="1600" dirty="0"/>
              <a:t>průkazů, vklad v hotovosti je připsán okamžitě</a:t>
            </a:r>
          </a:p>
          <a:p>
            <a:pPr algn="just">
              <a:buFont typeface="Wingdings" pitchFamily="2" charset="2"/>
              <a:buChar char="q"/>
            </a:pPr>
            <a:r>
              <a:rPr lang="cs-CZ" sz="1600" dirty="0"/>
              <a:t>Prostřednictvím </a:t>
            </a:r>
            <a:r>
              <a:rPr lang="cs-CZ" sz="1600" dirty="0" smtClean="0"/>
              <a:t>vkládacího automatu </a:t>
            </a:r>
            <a:r>
              <a:rPr lang="pl-PL" sz="1600" dirty="0" smtClean="0"/>
              <a:t>Konviktská </a:t>
            </a:r>
            <a:r>
              <a:rPr lang="pl-PL" sz="1600" dirty="0"/>
              <a:t>20, </a:t>
            </a:r>
            <a:r>
              <a:rPr lang="pl-PL" sz="1600" dirty="0" smtClean="0"/>
              <a:t>2. </a:t>
            </a:r>
            <a:r>
              <a:rPr lang="pl-PL" sz="1600" dirty="0"/>
              <a:t>patro u studijního </a:t>
            </a:r>
            <a:r>
              <a:rPr lang="pl-PL" sz="1600" dirty="0" smtClean="0"/>
              <a:t>oddělení, vklad v hotovosti</a:t>
            </a:r>
            <a:endParaRPr lang="cs-CZ" sz="1600" dirty="0"/>
          </a:p>
          <a:p>
            <a:pPr>
              <a:buFont typeface="Wingdings" pitchFamily="2" charset="2"/>
              <a:buChar char="q"/>
            </a:pPr>
            <a:r>
              <a:rPr lang="cs-CZ" sz="1600" dirty="0"/>
              <a:t>Můžete peníze zaslat bankovním převodem na </a:t>
            </a:r>
            <a:r>
              <a:rPr lang="cs-CZ" sz="1600" dirty="0" smtClean="0"/>
              <a:t>účet: </a:t>
            </a:r>
            <a:endParaRPr lang="cs-CZ" sz="1600" dirty="0"/>
          </a:p>
          <a:p>
            <a:pPr lvl="1">
              <a:buFont typeface="Wingdings" pitchFamily="2" charset="2"/>
              <a:buChar char="q"/>
            </a:pPr>
            <a:r>
              <a:rPr lang="cs-CZ" sz="1400" dirty="0" smtClean="0"/>
              <a:t>27-4100950247/0100</a:t>
            </a:r>
            <a:r>
              <a:rPr lang="cs-CZ" sz="1400" dirty="0"/>
              <a:t>, </a:t>
            </a:r>
          </a:p>
          <a:p>
            <a:pPr lvl="1">
              <a:buFont typeface="Wingdings" pitchFamily="2" charset="2"/>
              <a:buChar char="q"/>
            </a:pPr>
            <a:r>
              <a:rPr lang="cs-CZ" sz="1400" dirty="0" smtClean="0"/>
              <a:t>variabilní </a:t>
            </a:r>
            <a:r>
              <a:rPr lang="cs-CZ" sz="1400" dirty="0"/>
              <a:t>symbol 22222, </a:t>
            </a:r>
          </a:p>
          <a:p>
            <a:pPr lvl="1">
              <a:buFont typeface="Wingdings" pitchFamily="2" charset="2"/>
              <a:buChar char="q"/>
            </a:pPr>
            <a:r>
              <a:rPr lang="cs-CZ" sz="1400" dirty="0" smtClean="0"/>
              <a:t>specifický </a:t>
            </a:r>
            <a:r>
              <a:rPr lang="cs-CZ" sz="1400" dirty="0"/>
              <a:t>symbol Vaše osobní číslo.  </a:t>
            </a:r>
            <a:r>
              <a:rPr lang="cs-CZ" sz="1400" dirty="0" smtClean="0"/>
              <a:t>Osobní </a:t>
            </a:r>
            <a:r>
              <a:rPr lang="cs-CZ" sz="1400" dirty="0"/>
              <a:t>číslo najdete na https://usermap.cvut.cz/, nebo na Vašem průkazu.  Vklad převodem z bank. účtu může trvat až 3 pracovní dny</a:t>
            </a:r>
            <a:r>
              <a:rPr lang="cs-CZ" sz="1400" dirty="0" smtClean="0"/>
              <a:t>.</a:t>
            </a:r>
          </a:p>
          <a:p>
            <a:pPr marL="46038" indent="0">
              <a:buNone/>
            </a:pPr>
            <a:endParaRPr lang="cs-CZ" sz="1400" dirty="0" smtClean="0"/>
          </a:p>
          <a:p>
            <a:pPr marL="46038" indent="0">
              <a:buNone/>
            </a:pPr>
            <a:r>
              <a:rPr lang="cs-CZ" sz="1400" dirty="0" smtClean="0"/>
              <a:t>Maximální </a:t>
            </a:r>
            <a:r>
              <a:rPr lang="cs-CZ" sz="1400" dirty="0"/>
              <a:t>vklad hotově je 4 000 Kč. Nevyčerpané zálohy se vyplácejí hotově anebo si je můžete zaslat na svůj bankovní účet.</a:t>
            </a:r>
          </a:p>
          <a:p>
            <a:pPr marL="366713" lvl="1" indent="0">
              <a:buNone/>
            </a:pPr>
            <a:endParaRPr lang="cs-CZ" sz="1100" dirty="0" smtClean="0"/>
          </a:p>
          <a:p>
            <a:pPr marL="366713" lvl="1" indent="0">
              <a:buNone/>
            </a:pPr>
            <a:endParaRPr lang="cs-CZ" sz="1100" dirty="0"/>
          </a:p>
          <a:p>
            <a:pPr marL="46038" indent="0">
              <a:buNone/>
            </a:pP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0587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TZS – vložení čísla účtu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32656"/>
          </a:xfrm>
        </p:spPr>
        <p:txBody>
          <a:bodyPr/>
          <a:lstStyle/>
          <a:p>
            <a:pPr marL="0" indent="0">
              <a:buNone/>
            </a:pPr>
            <a:r>
              <a:rPr lang="cs-CZ" sz="2400" b="1" dirty="0"/>
              <a:t>„Bankovní účty “ </a:t>
            </a:r>
            <a:r>
              <a:rPr lang="cs-CZ" sz="2400" b="1" dirty="0" smtClean="0"/>
              <a:t>&gt; „Přidat účet“</a:t>
            </a:r>
            <a:endParaRPr lang="cs-CZ" sz="2400" b="1" dirty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endParaRPr lang="cs-CZ" sz="1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72" y="2420888"/>
            <a:ext cx="7920000" cy="19089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Obdélník 5"/>
          <p:cNvSpPr/>
          <p:nvPr/>
        </p:nvSpPr>
        <p:spPr>
          <a:xfrm>
            <a:off x="683568" y="3861048"/>
            <a:ext cx="864096" cy="36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812360" y="2564904"/>
            <a:ext cx="720080" cy="36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1691680" y="3491716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1.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7983887" y="2132856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2</a:t>
            </a:r>
            <a:r>
              <a:rPr lang="cs-CZ" b="1" dirty="0" smtClean="0">
                <a:solidFill>
                  <a:srgbClr val="FF0000"/>
                </a:solidFill>
              </a:rPr>
              <a:t>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0" name="Zástupný symbol pro obsah 2"/>
          <p:cNvSpPr txBox="1">
            <a:spLocks/>
          </p:cNvSpPr>
          <p:nvPr/>
        </p:nvSpPr>
        <p:spPr bwMode="auto">
          <a:xfrm>
            <a:off x="539552" y="4449336"/>
            <a:ext cx="7919792" cy="120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cs-CZ" sz="1600" dirty="0" smtClean="0"/>
              <a:t>Pokus si budete potřebovat převést zůstatky</a:t>
            </a:r>
            <a:endParaRPr lang="cs-CZ" sz="1100" dirty="0" smtClean="0"/>
          </a:p>
          <a:p>
            <a:pPr marL="366713" lvl="1" indent="0">
              <a:buFont typeface="Wingdings 2" pitchFamily="18" charset="2"/>
              <a:buNone/>
            </a:pPr>
            <a:endParaRPr lang="cs-CZ" sz="1100" dirty="0" smtClean="0"/>
          </a:p>
          <a:p>
            <a:pPr marL="46038" indent="0">
              <a:buFont typeface="Wingdings" pitchFamily="2" charset="2"/>
              <a:buNone/>
            </a:pP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418895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Průkaz studenta ČVUT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4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600" dirty="0"/>
              <a:t>​Aby mohl být nový průkaz </a:t>
            </a:r>
            <a:r>
              <a:rPr lang="cs-CZ" sz="1600" dirty="0" smtClean="0"/>
              <a:t>vydán: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student musí být registrován v Informačním systému ČVUT (doporučujeme vyřizovat průkaz až následující den po zápisu do studia</a:t>
            </a:r>
            <a:r>
              <a:rPr lang="cs-CZ" sz="1600" dirty="0" smtClean="0"/>
              <a:t>),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ve vydavatelství průkazů je nutno předložit 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cs-CZ" sz="1400" dirty="0" smtClean="0"/>
              <a:t>doklad </a:t>
            </a:r>
            <a:r>
              <a:rPr lang="cs-CZ" sz="1400" dirty="0"/>
              <a:t>totožnosti (občanský průkaz nebo cestovní pas, příp. cizinci kartu ID)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cs-CZ" sz="1400" dirty="0" smtClean="0"/>
              <a:t>je </a:t>
            </a:r>
            <a:r>
              <a:rPr lang="cs-CZ" sz="1400" dirty="0"/>
              <a:t>vhodné přinést barevnou fotografii pasového formátu (4,5cm x 3,5cm), která bude po naskenování vrácena majiteli. Není-li fotografie k dispozici, bude student na místě zdarma digitálně vyfotografován (data se studentovi nepředávají</a:t>
            </a:r>
            <a:r>
              <a:rPr lang="cs-CZ" sz="1400" dirty="0" smtClean="0"/>
              <a:t>)</a:t>
            </a:r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r>
              <a:rPr lang="cs-CZ" sz="1600" b="1" u="sng" dirty="0" smtClean="0"/>
              <a:t>Vydavatelství </a:t>
            </a:r>
            <a:r>
              <a:rPr lang="cs-CZ" sz="1600" b="1" u="sng" dirty="0"/>
              <a:t>průkazů ČVUT v Praze</a:t>
            </a:r>
          </a:p>
          <a:p>
            <a:pPr marL="0" indent="0" algn="just">
              <a:buNone/>
            </a:pPr>
            <a:r>
              <a:rPr lang="cs-CZ" sz="1600" dirty="0"/>
              <a:t>Bechyňova 3, Praha 6</a:t>
            </a:r>
          </a:p>
          <a:p>
            <a:pPr marL="0" indent="0" algn="just">
              <a:buNone/>
            </a:pPr>
            <a:r>
              <a:rPr lang="cs-CZ" sz="1600" dirty="0"/>
              <a:t>telefon:+420 22435 </a:t>
            </a:r>
            <a:r>
              <a:rPr lang="cs-CZ" sz="1600" dirty="0" smtClean="0"/>
              <a:t>8472, 22435 </a:t>
            </a:r>
            <a:r>
              <a:rPr lang="cs-CZ" sz="1600" dirty="0"/>
              <a:t>8471, 22435 8467</a:t>
            </a:r>
          </a:p>
          <a:p>
            <a:pPr marL="0" indent="0" algn="just">
              <a:buNone/>
            </a:pPr>
            <a:r>
              <a:rPr lang="cs-CZ" sz="1600" dirty="0"/>
              <a:t>e-mail: </a:t>
            </a:r>
            <a:r>
              <a:rPr lang="cs-CZ" sz="1600" dirty="0" smtClean="0">
                <a:hlinkClick r:id="rId2"/>
              </a:rPr>
              <a:t>prukazy@victoria.cvut.cz</a:t>
            </a:r>
            <a:endParaRPr lang="cs-CZ" sz="1600" dirty="0" smtClean="0"/>
          </a:p>
          <a:p>
            <a:pPr marL="0" indent="0" algn="just">
              <a:buNone/>
            </a:pPr>
            <a:r>
              <a:rPr lang="cs-CZ" sz="1600" dirty="0"/>
              <a:t>r</a:t>
            </a:r>
            <a:r>
              <a:rPr lang="cs-CZ" sz="1600" dirty="0" smtClean="0"/>
              <a:t>ezervace:</a:t>
            </a:r>
            <a:r>
              <a:rPr lang="cs-CZ" sz="1600" dirty="0"/>
              <a:t> </a:t>
            </a:r>
            <a:r>
              <a:rPr lang="cs-CZ" sz="1600" dirty="0" smtClean="0">
                <a:hlinkClick r:id="rId3"/>
              </a:rPr>
              <a:t>http</a:t>
            </a:r>
            <a:r>
              <a:rPr lang="cs-CZ" sz="1600" dirty="0">
                <a:hlinkClick r:id="rId3"/>
              </a:rPr>
              <a:t>://</a:t>
            </a:r>
            <a:r>
              <a:rPr lang="cs-CZ" sz="1600" dirty="0" smtClean="0">
                <a:hlinkClick r:id="rId3"/>
              </a:rPr>
              <a:t>intranet.cvut.cz/informace-pro-studenty/prukazy/rezervace</a:t>
            </a: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4356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Průkaz studenta ČVUT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4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600" dirty="0"/>
              <a:t>Vydání prvního průkazu studenta ČVUT je </a:t>
            </a:r>
            <a:r>
              <a:rPr lang="cs-CZ" sz="1600" dirty="0" smtClean="0"/>
              <a:t>zdarma. Použití: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k identifikaci při vstupu do prostor ČVUT,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v knihovnách ČVUT a ve Státní technické knihovně,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k nákupu služeb a zboží v provozovnách Správy účelových zařízení ČVUT,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k identifikaci v zabezpečovacích systémech ČVUT,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k identifikaci mimo ČVUT jako potvrzení o studiu pro mimoškolní aktivity studenta, pokud byly s externími organizacemi (s dopravními podniky, finančními institucemi apod.) uzavřeny smlouvy nebo pokud tyto organizace poskytují volné vstupy a slevy na studentské průkazy dle svých vnitřních pravidel,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jako průkazka na městskou hromadnou </a:t>
            </a:r>
            <a:r>
              <a:rPr lang="cs-CZ" sz="1600" dirty="0" smtClean="0"/>
              <a:t>dopravu,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pro platby v Transakčním zúčtovacím </a:t>
            </a:r>
            <a:r>
              <a:rPr lang="cs-CZ" sz="1600" dirty="0" smtClean="0"/>
              <a:t>systému.</a:t>
            </a:r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73571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Průkaz ISIC se znakem ČVUT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4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600" dirty="0"/>
              <a:t>Průkaz ISIC může být vydán i studentovi staršímu 26 let. Vydání průkazu je zpoplatněno dle sazebníku. Prodloužení průkazu probíhá na základě předložení potvrzení o studiu nebo potvrzení o zápisu v indexu a je rovněž zpoplatněno. Použití stejné jako u průkazu studenta ČVUT + navíc</a:t>
            </a:r>
            <a:r>
              <a:rPr lang="cs-CZ" sz="1600" dirty="0" smtClean="0"/>
              <a:t>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jediný mezinárodně akceptovaný doklad studenta ve 110 </a:t>
            </a:r>
            <a:r>
              <a:rPr lang="cs-CZ" sz="1600" dirty="0" smtClean="0"/>
              <a:t>zemích,   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cestovní služby: GTS letenky, autobusové jízdenky, cestovní pojištění </a:t>
            </a:r>
            <a:r>
              <a:rPr lang="cs-CZ" sz="1600" dirty="0" smtClean="0"/>
              <a:t>ISIC, 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slevy u dopravců mimo rámec žákovského jízdného (</a:t>
            </a:r>
            <a:r>
              <a:rPr lang="cs-CZ" sz="1600" dirty="0" err="1"/>
              <a:t>Busmat</a:t>
            </a:r>
            <a:r>
              <a:rPr lang="cs-CZ" sz="1600" dirty="0"/>
              <a:t>, CDS Náchod a další</a:t>
            </a:r>
            <a:r>
              <a:rPr lang="cs-CZ" sz="1600" dirty="0" smtClean="0"/>
              <a:t>), 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slevy ve vybraných lyžařských </a:t>
            </a:r>
            <a:r>
              <a:rPr lang="cs-CZ" sz="1600" dirty="0" smtClean="0"/>
              <a:t>střediscích,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slevy v kinech a divadlech (multiplexy </a:t>
            </a:r>
            <a:r>
              <a:rPr lang="cs-CZ" sz="1600" dirty="0" err="1"/>
              <a:t>Village</a:t>
            </a:r>
            <a:r>
              <a:rPr lang="cs-CZ" sz="1600" dirty="0"/>
              <a:t> </a:t>
            </a:r>
            <a:r>
              <a:rPr lang="cs-CZ" sz="1600" dirty="0" err="1"/>
              <a:t>Cinemas</a:t>
            </a:r>
            <a:r>
              <a:rPr lang="cs-CZ" sz="1600" dirty="0"/>
              <a:t>, </a:t>
            </a:r>
            <a:r>
              <a:rPr lang="cs-CZ" sz="1600" dirty="0" err="1"/>
              <a:t>CineStar</a:t>
            </a:r>
            <a:r>
              <a:rPr lang="cs-CZ" sz="1600" dirty="0" smtClean="0"/>
              <a:t>),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slevy na festivalech (Rock </a:t>
            </a:r>
            <a:r>
              <a:rPr lang="cs-CZ" sz="1600" dirty="0" err="1"/>
              <a:t>for</a:t>
            </a:r>
            <a:r>
              <a:rPr lang="cs-CZ" sz="1600" dirty="0"/>
              <a:t> </a:t>
            </a:r>
            <a:r>
              <a:rPr lang="cs-CZ" sz="1600" dirty="0" err="1"/>
              <a:t>People</a:t>
            </a:r>
            <a:r>
              <a:rPr lang="cs-CZ" sz="1600" dirty="0"/>
              <a:t>, </a:t>
            </a:r>
            <a:r>
              <a:rPr lang="cs-CZ" sz="1600" dirty="0" err="1"/>
              <a:t>Colours</a:t>
            </a:r>
            <a:r>
              <a:rPr lang="cs-CZ" sz="1600" dirty="0"/>
              <a:t> </a:t>
            </a:r>
            <a:r>
              <a:rPr lang="cs-CZ" sz="1600" dirty="0" err="1"/>
              <a:t>of</a:t>
            </a:r>
            <a:r>
              <a:rPr lang="cs-CZ" sz="1600" dirty="0"/>
              <a:t> Ostrava, Sázava </a:t>
            </a:r>
            <a:r>
              <a:rPr lang="cs-CZ" sz="1600" dirty="0" err="1"/>
              <a:t>Fest</a:t>
            </a:r>
            <a:r>
              <a:rPr lang="cs-CZ" sz="1600" dirty="0"/>
              <a:t>, Okolo Třeboně</a:t>
            </a:r>
            <a:r>
              <a:rPr lang="cs-CZ" sz="1600" dirty="0" smtClean="0"/>
              <a:t>),</a:t>
            </a:r>
            <a:endParaRPr lang="cs-CZ" sz="16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600" dirty="0"/>
              <a:t>slevy ve vybraných obchodech a restauracích (Rock Point, </a:t>
            </a:r>
            <a:r>
              <a:rPr lang="cs-CZ" sz="1600" dirty="0" err="1"/>
              <a:t>Sportisimo</a:t>
            </a:r>
            <a:r>
              <a:rPr lang="cs-CZ" sz="1600" dirty="0"/>
              <a:t>, knihkupectví Beta, KFC, Einstein, </a:t>
            </a:r>
            <a:r>
              <a:rPr lang="cs-CZ" sz="1600" dirty="0" err="1"/>
              <a:t>Paneria</a:t>
            </a:r>
            <a:r>
              <a:rPr lang="cs-CZ" sz="1600" dirty="0"/>
              <a:t> a další</a:t>
            </a:r>
            <a:r>
              <a:rPr lang="cs-CZ" sz="1600" dirty="0" smtClean="0"/>
              <a:t>),</a:t>
            </a:r>
          </a:p>
          <a:p>
            <a:pPr marL="0" indent="0" algn="just">
              <a:buNone/>
            </a:pPr>
            <a:endParaRPr lang="cs-CZ" sz="1600" dirty="0"/>
          </a:p>
          <a:p>
            <a:pPr marL="0" indent="0" algn="just">
              <a:buNone/>
            </a:pPr>
            <a:endParaRPr lang="cs-CZ" sz="1600" dirty="0" smtClean="0"/>
          </a:p>
          <a:p>
            <a:pPr marL="0" indent="0" algn="just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7390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Software ke stažení pro studenty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400" dirty="0"/>
              <a:t>Software dostupný studentům ČVUT naleznete </a:t>
            </a:r>
            <a:r>
              <a:rPr lang="cs-CZ" sz="2400" dirty="0" smtClean="0"/>
              <a:t>na:</a:t>
            </a:r>
            <a:endParaRPr lang="cs-CZ" sz="2400" dirty="0">
              <a:hlinkClick r:id="rId2"/>
            </a:endParaRPr>
          </a:p>
          <a:p>
            <a:pPr marL="0" indent="0" algn="ctr">
              <a:buNone/>
            </a:pPr>
            <a:r>
              <a:rPr lang="cs-CZ" dirty="0" smtClean="0">
                <a:hlinkClick r:id="rId2"/>
              </a:rPr>
              <a:t>https:</a:t>
            </a:r>
            <a:r>
              <a:rPr lang="en-US" dirty="0" smtClean="0">
                <a:hlinkClick r:id="rId2"/>
              </a:rPr>
              <a:t>//</a:t>
            </a:r>
            <a:r>
              <a:rPr lang="en-US" dirty="0">
                <a:hlinkClick r:id="rId2"/>
              </a:rPr>
              <a:t>d</a:t>
            </a:r>
            <a:r>
              <a:rPr lang="cs-CZ" dirty="0" smtClean="0">
                <a:hlinkClick r:id="rId2"/>
              </a:rPr>
              <a:t>ownload.cvut.cz</a:t>
            </a:r>
          </a:p>
          <a:p>
            <a:pPr>
              <a:spcBef>
                <a:spcPts val="0"/>
              </a:spcBef>
            </a:pPr>
            <a:r>
              <a:rPr lang="cs-CZ" sz="1400" dirty="0" err="1"/>
              <a:t>Matlab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 err="1"/>
              <a:t>Mathematica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 err="1"/>
              <a:t>Maple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/>
              <a:t>ESRI</a:t>
            </a:r>
          </a:p>
          <a:p>
            <a:pPr>
              <a:spcBef>
                <a:spcPts val="0"/>
              </a:spcBef>
            </a:pPr>
            <a:r>
              <a:rPr lang="cs-CZ" sz="1400" dirty="0" err="1"/>
              <a:t>LabVIEW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 err="1"/>
              <a:t>JetBrains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/>
              <a:t>Microsoft Office </a:t>
            </a:r>
            <a:r>
              <a:rPr lang="cs-CZ" sz="1400" dirty="0" err="1"/>
              <a:t>ProPlus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/>
              <a:t>Opera</a:t>
            </a:r>
          </a:p>
          <a:p>
            <a:pPr>
              <a:spcBef>
                <a:spcPts val="0"/>
              </a:spcBef>
            </a:pPr>
            <a:r>
              <a:rPr lang="cs-CZ" sz="1400" dirty="0"/>
              <a:t>TINA</a:t>
            </a:r>
          </a:p>
          <a:p>
            <a:pPr>
              <a:spcBef>
                <a:spcPts val="0"/>
              </a:spcBef>
            </a:pPr>
            <a:r>
              <a:rPr lang="cs-CZ" sz="1400" dirty="0" err="1"/>
              <a:t>Altap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 err="1"/>
              <a:t>SemTel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/>
              <a:t>ANSYS</a:t>
            </a:r>
          </a:p>
          <a:p>
            <a:pPr>
              <a:spcBef>
                <a:spcPts val="0"/>
              </a:spcBef>
            </a:pPr>
            <a:r>
              <a:rPr lang="cs-CZ" sz="1400" dirty="0" err="1"/>
              <a:t>progeCAD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 err="1"/>
              <a:t>Visual</a:t>
            </a:r>
            <a:r>
              <a:rPr lang="cs-CZ" sz="1400" dirty="0"/>
              <a:t> </a:t>
            </a:r>
            <a:r>
              <a:rPr lang="cs-CZ" sz="1400" dirty="0" err="1" smtClean="0"/>
              <a:t>Paradigm</a:t>
            </a:r>
            <a:endParaRPr lang="cs-CZ" sz="1400" dirty="0" smtClean="0"/>
          </a:p>
          <a:p>
            <a:pPr>
              <a:spcBef>
                <a:spcPts val="0"/>
              </a:spcBef>
            </a:pPr>
            <a:r>
              <a:rPr lang="cs-CZ" sz="1400" dirty="0" err="1" smtClean="0"/>
              <a:t>progeCAD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24412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Software ke stažení pro studenty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cs-CZ" sz="2400" dirty="0" smtClean="0"/>
              <a:t>Další informace ohledně dostupného softwaru:</a:t>
            </a:r>
          </a:p>
          <a:p>
            <a:pPr marL="0" indent="0" algn="ctr">
              <a:buNone/>
            </a:pPr>
            <a:r>
              <a:rPr lang="cs-CZ" sz="2800" dirty="0">
                <a:hlinkClick r:id="rId2"/>
              </a:rPr>
              <a:t>http://net.fd.cvut.cz/dostupny-software</a:t>
            </a:r>
            <a:r>
              <a:rPr lang="cs-CZ" sz="2800" dirty="0" smtClean="0">
                <a:hlinkClick r:id="rId2"/>
              </a:rPr>
              <a:t>/</a:t>
            </a:r>
          </a:p>
          <a:p>
            <a:pPr marL="0" indent="0">
              <a:buNone/>
            </a:pPr>
            <a:endParaRPr lang="cs-CZ" sz="1600" dirty="0">
              <a:hlinkClick r:id="rId2"/>
            </a:endParaRPr>
          </a:p>
          <a:p>
            <a:pPr>
              <a:spcBef>
                <a:spcPts val="0"/>
              </a:spcBef>
            </a:pPr>
            <a:r>
              <a:rPr lang="cs-CZ" sz="1400" dirty="0"/>
              <a:t>Multilicence na Fakultě </a:t>
            </a:r>
            <a:r>
              <a:rPr lang="cs-CZ" sz="1400" dirty="0" smtClean="0"/>
              <a:t>dopravní</a:t>
            </a:r>
          </a:p>
          <a:p>
            <a:pPr>
              <a:spcBef>
                <a:spcPts val="0"/>
              </a:spcBef>
            </a:pPr>
            <a:r>
              <a:rPr lang="cs-CZ" sz="1400" dirty="0"/>
              <a:t>AUTODESK student club - studentská licence </a:t>
            </a:r>
            <a:r>
              <a:rPr lang="cs-CZ" sz="1400" dirty="0" smtClean="0"/>
              <a:t>zdarma</a:t>
            </a:r>
            <a:endParaRPr lang="cs-CZ" sz="1400" dirty="0"/>
          </a:p>
          <a:p>
            <a:pPr>
              <a:spcBef>
                <a:spcPts val="0"/>
              </a:spcBef>
            </a:pPr>
            <a:r>
              <a:rPr lang="cs-CZ" sz="1400" dirty="0" smtClean="0"/>
              <a:t>Atd.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279246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IS ČVUT FD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92"/>
          <a:stretch/>
        </p:blipFill>
        <p:spPr>
          <a:xfrm rot="5400000">
            <a:off x="3545736" y="2871088"/>
            <a:ext cx="2448272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6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 idx="4294967295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dirty="0"/>
              <a:t>Návody</a:t>
            </a:r>
            <a:endParaRPr lang="cs-CZ" altLang="cs-CZ" dirty="0" smtClean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/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None/>
            </a:pPr>
            <a:r>
              <a:rPr lang="cs-CZ" altLang="cs-CZ" dirty="0">
                <a:hlinkClick r:id="rId2"/>
              </a:rPr>
              <a:t>http://net.fd.cvut.cz/navody</a:t>
            </a:r>
            <a:r>
              <a:rPr lang="cs-CZ" altLang="cs-CZ" dirty="0" smtClean="0">
                <a:hlinkClick r:id="rId2"/>
              </a:rPr>
              <a:t>/</a:t>
            </a:r>
            <a:endParaRPr lang="cs-CZ" altLang="cs-CZ" dirty="0" smtClean="0"/>
          </a:p>
          <a:p>
            <a:pPr eaLnBrk="1" hangingPunct="1"/>
            <a:r>
              <a:rPr lang="cs-CZ" altLang="cs-CZ" dirty="0"/>
              <a:t>Vzdálený přístup k fakultním </a:t>
            </a:r>
            <a:r>
              <a:rPr lang="cs-CZ" altLang="cs-CZ" dirty="0" smtClean="0"/>
              <a:t>diskům</a:t>
            </a:r>
          </a:p>
          <a:p>
            <a:pPr eaLnBrk="1" hangingPunct="1"/>
            <a:r>
              <a:rPr lang="cs-CZ" altLang="cs-CZ" dirty="0" smtClean="0"/>
              <a:t>Připojení poštovních klientů (Outlook, TB)</a:t>
            </a:r>
          </a:p>
          <a:p>
            <a:pPr eaLnBrk="1" hangingPunct="1"/>
            <a:r>
              <a:rPr lang="cs-CZ" altLang="cs-CZ" dirty="0" smtClean="0"/>
              <a:t>Připojení </a:t>
            </a:r>
            <a:r>
              <a:rPr lang="cs-CZ" altLang="cs-CZ" dirty="0"/>
              <a:t>k bezdrátové síti </a:t>
            </a:r>
            <a:r>
              <a:rPr lang="cs-CZ" altLang="cs-CZ" dirty="0" smtClean="0"/>
              <a:t>FD</a:t>
            </a:r>
          </a:p>
          <a:p>
            <a:pPr eaLnBrk="1" hangingPunct="1"/>
            <a:r>
              <a:rPr lang="pl-PL" altLang="cs-CZ" dirty="0"/>
              <a:t>Uživatelská konta na Fakultě </a:t>
            </a:r>
            <a:r>
              <a:rPr lang="pl-PL" altLang="cs-CZ" dirty="0" smtClean="0"/>
              <a:t>dopravní</a:t>
            </a:r>
          </a:p>
          <a:p>
            <a:pPr eaLnBrk="1" hangingPunct="1"/>
            <a:r>
              <a:rPr lang="pt-BR" altLang="cs-CZ" dirty="0"/>
              <a:t>Editace osobních údajů v </a:t>
            </a:r>
            <a:r>
              <a:rPr lang="pt-BR" altLang="cs-CZ" dirty="0" smtClean="0"/>
              <a:t>usermapu</a:t>
            </a:r>
            <a:endParaRPr lang="cs-CZ" altLang="cs-CZ" dirty="0" smtClean="0"/>
          </a:p>
          <a:p>
            <a:pPr eaLnBrk="1" hangingPunct="1"/>
            <a:r>
              <a:rPr lang="cs-CZ" altLang="cs-CZ" dirty="0" err="1"/>
              <a:t>HelpDesk</a:t>
            </a:r>
            <a:r>
              <a:rPr lang="cs-CZ" altLang="cs-CZ" dirty="0"/>
              <a:t> </a:t>
            </a:r>
            <a:r>
              <a:rPr lang="cs-CZ" altLang="cs-CZ" dirty="0" smtClean="0"/>
              <a:t>ČVUT</a:t>
            </a:r>
            <a:br>
              <a:rPr lang="cs-CZ" altLang="cs-CZ" dirty="0" smtClean="0"/>
            </a:br>
            <a:r>
              <a:rPr lang="cs-CZ" altLang="cs-CZ" dirty="0" smtClean="0"/>
              <a:t>atd.</a:t>
            </a:r>
          </a:p>
        </p:txBody>
      </p:sp>
    </p:spTree>
    <p:extLst>
      <p:ext uri="{BB962C8B-B14F-4D97-AF65-F5344CB8AC3E}">
        <p14:creationId xmlns:p14="http://schemas.microsoft.com/office/powerpoint/2010/main" val="32441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mtClean="0"/>
              <a:t>Fakultní E-Mail</a:t>
            </a:r>
          </a:p>
        </p:txBody>
      </p:sp>
      <p:sp>
        <p:nvSpPr>
          <p:cNvPr id="2457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844824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None/>
            </a:pPr>
            <a:r>
              <a:rPr lang="cs-CZ" sz="2800" dirty="0">
                <a:hlinkClick r:id="rId2"/>
              </a:rPr>
              <a:t>http://</a:t>
            </a:r>
            <a:r>
              <a:rPr lang="cs-CZ" sz="2800" dirty="0" smtClean="0">
                <a:hlinkClick r:id="rId2"/>
              </a:rPr>
              <a:t>mail.fd.cvut.cz</a:t>
            </a:r>
            <a:r>
              <a:rPr lang="cs-CZ" sz="2800" dirty="0" smtClean="0"/>
              <a:t>, </a:t>
            </a:r>
            <a:r>
              <a:rPr lang="cs-CZ" sz="2800" dirty="0">
                <a:hlinkClick r:id="rId3"/>
              </a:rPr>
              <a:t>http://</a:t>
            </a:r>
            <a:r>
              <a:rPr lang="cs-CZ" sz="2800" dirty="0" smtClean="0">
                <a:hlinkClick r:id="rId3"/>
              </a:rPr>
              <a:t>webmail.fd.cvut.cz</a:t>
            </a:r>
            <a:endParaRPr lang="cs-CZ" sz="2800" dirty="0" smtClean="0"/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cs-CZ" sz="2800" dirty="0" smtClean="0"/>
              <a:t/>
            </a:r>
            <a:br>
              <a:rPr lang="cs-CZ" sz="2800" dirty="0" smtClean="0"/>
            </a:br>
            <a:endParaRPr lang="cs-CZ" altLang="cs-CZ" sz="2800" dirty="0" smtClean="0"/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cs-CZ" altLang="cs-CZ" sz="2800" dirty="0" smtClean="0"/>
              <a:t/>
            </a:r>
            <a:br>
              <a:rPr lang="cs-CZ" altLang="cs-CZ" sz="2800" dirty="0" smtClean="0"/>
            </a:br>
            <a:endParaRPr lang="cs-CZ" altLang="cs-CZ" sz="2800" dirty="0" smtClean="0"/>
          </a:p>
          <a:p>
            <a:pPr marL="0" indent="0" eaLnBrk="1" hangingPunct="1">
              <a:lnSpc>
                <a:spcPct val="70000"/>
              </a:lnSpc>
              <a:buNone/>
            </a:pPr>
            <a:endParaRPr lang="cs-CZ" altLang="cs-CZ" sz="2800" dirty="0"/>
          </a:p>
          <a:p>
            <a:pPr marL="0" indent="0" eaLnBrk="1" hangingPunct="1">
              <a:lnSpc>
                <a:spcPct val="70000"/>
              </a:lnSpc>
              <a:buNone/>
            </a:pPr>
            <a:endParaRPr lang="cs-CZ" altLang="cs-CZ" sz="2800" dirty="0" smtClean="0"/>
          </a:p>
          <a:p>
            <a:pPr marL="0" indent="0" eaLnBrk="1" hangingPunct="1">
              <a:lnSpc>
                <a:spcPct val="70000"/>
              </a:lnSpc>
              <a:buNone/>
            </a:pPr>
            <a:endParaRPr lang="cs-CZ" altLang="cs-CZ" sz="2800" dirty="0" smtClean="0"/>
          </a:p>
          <a:p>
            <a:pPr eaLnBrk="1" hangingPunct="1"/>
            <a:r>
              <a:rPr lang="cs-CZ" altLang="cs-CZ" sz="1600" dirty="0" smtClean="0"/>
              <a:t>Emailový učet lze připojit do libovolného klienta přes protokol IMAP</a:t>
            </a:r>
            <a:br>
              <a:rPr lang="cs-CZ" altLang="cs-CZ" sz="1600" dirty="0" smtClean="0"/>
            </a:br>
            <a:endParaRPr lang="cs-CZ" altLang="cs-CZ" sz="1600" dirty="0" smtClean="0"/>
          </a:p>
          <a:p>
            <a:pPr marL="0" indent="0" algn="ctr" eaLnBrk="1" hangingPunct="1">
              <a:lnSpc>
                <a:spcPct val="70000"/>
              </a:lnSpc>
              <a:buNone/>
            </a:pPr>
            <a:r>
              <a:rPr lang="cs-CZ" altLang="cs-CZ" sz="1600" dirty="0" smtClean="0">
                <a:solidFill>
                  <a:srgbClr val="FF0000"/>
                </a:solidFill>
              </a:rPr>
              <a:t>Nečtení </a:t>
            </a:r>
            <a:r>
              <a:rPr lang="cs-CZ" altLang="cs-CZ" sz="1600" dirty="0">
                <a:solidFill>
                  <a:srgbClr val="FF0000"/>
                </a:solidFill>
              </a:rPr>
              <a:t>fakultního emailu nelze brát jako omluvu!</a:t>
            </a:r>
          </a:p>
          <a:p>
            <a:pPr marL="0" indent="0" eaLnBrk="1" hangingPunct="1">
              <a:lnSpc>
                <a:spcPct val="70000"/>
              </a:lnSpc>
              <a:buNone/>
            </a:pPr>
            <a:endParaRPr lang="cs-CZ" altLang="cs-CZ" sz="2800" dirty="0" smtClean="0">
              <a:solidFill>
                <a:srgbClr val="FF0000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2348880"/>
            <a:ext cx="3253012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7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Pravidla</a:t>
            </a:r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612775" y="1600200"/>
            <a:ext cx="8153400" cy="4495800"/>
          </a:xfrm>
          <a:prstGeom prst="rect">
            <a:avLst/>
          </a:prstGeom>
        </p:spPr>
        <p:txBody>
          <a:bodyPr/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cs-CZ" altLang="cs-CZ" dirty="0" smtClean="0"/>
              <a:t>Uživatel má </a:t>
            </a:r>
            <a:r>
              <a:rPr lang="cs-CZ" altLang="cs-CZ" dirty="0"/>
              <a:t>5 pokusů za 2 hodiny, </a:t>
            </a:r>
            <a:r>
              <a:rPr lang="cs-CZ" altLang="cs-CZ" dirty="0" smtClean="0"/>
              <a:t>poté dojde k zablokovaní IP </a:t>
            </a:r>
            <a:r>
              <a:rPr lang="cs-CZ" altLang="cs-CZ" dirty="0"/>
              <a:t>ze kterého se hlásí, a to na 30 </a:t>
            </a:r>
            <a:r>
              <a:rPr lang="cs-CZ" altLang="cs-CZ" dirty="0" smtClean="0"/>
              <a:t>min.</a:t>
            </a:r>
          </a:p>
          <a:p>
            <a:pPr eaLnBrk="1" hangingPunct="1"/>
            <a:r>
              <a:rPr lang="cs-CZ" altLang="cs-CZ" dirty="0" smtClean="0"/>
              <a:t>Odesílání mailů je omezeno na:</a:t>
            </a:r>
          </a:p>
          <a:p>
            <a:pPr lvl="1" eaLnBrk="1" hangingPunct="1"/>
            <a:r>
              <a:rPr lang="fi-FI" altLang="cs-CZ" dirty="0"/>
              <a:t> 200 mailů za 1 </a:t>
            </a:r>
            <a:r>
              <a:rPr lang="fi-FI" altLang="cs-CZ" dirty="0" smtClean="0"/>
              <a:t>hodinu</a:t>
            </a:r>
            <a:endParaRPr lang="cs-CZ" altLang="cs-CZ" dirty="0" smtClean="0"/>
          </a:p>
          <a:p>
            <a:pPr lvl="1" eaLnBrk="1" hangingPunct="1"/>
            <a:r>
              <a:rPr lang="pl-PL" altLang="cs-CZ" dirty="0"/>
              <a:t>1000 mailů za 1 týden</a:t>
            </a:r>
            <a:br>
              <a:rPr lang="pl-PL" altLang="cs-CZ" dirty="0"/>
            </a:br>
            <a:r>
              <a:rPr lang="pl-PL" altLang="cs-CZ" dirty="0"/>
              <a:t/>
            </a:r>
            <a:br>
              <a:rPr lang="pl-PL" altLang="cs-CZ" dirty="0"/>
            </a:br>
            <a:r>
              <a:rPr lang="pl-PL" altLang="cs-CZ" sz="1600" b="1" dirty="0" smtClean="0">
                <a:solidFill>
                  <a:srgbClr val="FF0000"/>
                </a:solidFill>
              </a:rPr>
              <a:t>Závislé </a:t>
            </a:r>
            <a:r>
              <a:rPr lang="pl-PL" altLang="cs-CZ" sz="1600" b="1" dirty="0">
                <a:solidFill>
                  <a:srgbClr val="FF0000"/>
                </a:solidFill>
              </a:rPr>
              <a:t>na časovém odstupu jednotlivých </a:t>
            </a:r>
            <a:r>
              <a:rPr lang="pl-PL" altLang="cs-CZ" sz="1600" b="1" dirty="0" smtClean="0">
                <a:solidFill>
                  <a:srgbClr val="FF0000"/>
                </a:solidFill>
              </a:rPr>
              <a:t>mailů!!</a:t>
            </a:r>
            <a:endParaRPr lang="cs-CZ" altLang="cs-CZ" sz="1600" b="1" dirty="0" smtClean="0">
              <a:solidFill>
                <a:srgbClr val="FF0000"/>
              </a:solidFill>
            </a:endParaRP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50633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89" y="2377219"/>
            <a:ext cx="7920000" cy="2444651"/>
          </a:xfrm>
          <a:prstGeom prst="rect">
            <a:avLst/>
          </a:prstGeom>
        </p:spPr>
      </p:pic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mtClean="0"/>
              <a:t>Maily - přesměrování</a:t>
            </a:r>
          </a:p>
        </p:txBody>
      </p:sp>
      <p:sp>
        <p:nvSpPr>
          <p:cNvPr id="26635" name="Rectangle 15"/>
          <p:cNvSpPr>
            <a:spLocks noChangeArrowheads="1"/>
          </p:cNvSpPr>
          <p:nvPr/>
        </p:nvSpPr>
        <p:spPr bwMode="auto">
          <a:xfrm>
            <a:off x="5652120" y="4149080"/>
            <a:ext cx="2664296" cy="5040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2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32656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„Preferences“ &gt; „</a:t>
            </a:r>
            <a:r>
              <a:rPr lang="cs-CZ" sz="2400" b="1" dirty="0" smtClean="0"/>
              <a:t>Mail</a:t>
            </a:r>
            <a:r>
              <a:rPr lang="en-GB" sz="2400" b="1" dirty="0" smtClean="0"/>
              <a:t>“&gt; „Receiving Messages“</a:t>
            </a:r>
            <a:r>
              <a:rPr lang="cs-CZ" sz="2400" b="1" dirty="0" smtClean="0"/>
              <a:t>&gt;</a:t>
            </a:r>
            <a:r>
              <a:rPr lang="cs-CZ" sz="2400" b="1" dirty="0"/>
              <a:t> </a:t>
            </a:r>
            <a:r>
              <a:rPr lang="en-GB" sz="2400" b="1" dirty="0" smtClean="0"/>
              <a:t>„Save“</a:t>
            </a: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641452" y="2636912"/>
            <a:ext cx="457748" cy="28803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5" name="Obdélník 14"/>
          <p:cNvSpPr/>
          <p:nvPr/>
        </p:nvSpPr>
        <p:spPr>
          <a:xfrm>
            <a:off x="5148064" y="4216442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1.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205165" y="2596262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2</a:t>
            </a:r>
            <a:r>
              <a:rPr lang="cs-CZ" b="1" dirty="0" smtClean="0">
                <a:solidFill>
                  <a:srgbClr val="FF0000"/>
                </a:solidFill>
              </a:rPr>
              <a:t>.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29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Síťový systém - </a:t>
            </a:r>
            <a:r>
              <a:rPr lang="cs-CZ" altLang="cs-CZ" dirty="0" smtClean="0"/>
              <a:t>Novell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45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Sjednocení hesla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92696"/>
          </a:xfrm>
        </p:spPr>
        <p:txBody>
          <a:bodyPr/>
          <a:lstStyle/>
          <a:p>
            <a:pPr marL="0" indent="0" algn="ctr">
              <a:buNone/>
            </a:pPr>
            <a:r>
              <a:rPr lang="cs-CZ" sz="1600" b="1" dirty="0" smtClean="0">
                <a:solidFill>
                  <a:srgbClr val="FF0000"/>
                </a:solidFill>
              </a:rPr>
              <a:t>Je nutné si nastavit stejné heslo pro systém NOVELL jako máte do </a:t>
            </a:r>
            <a:r>
              <a:rPr lang="cs-CZ" sz="1600" b="1" dirty="0" err="1" smtClean="0">
                <a:solidFill>
                  <a:srgbClr val="FF0000"/>
                </a:solidFill>
              </a:rPr>
              <a:t>KOSu</a:t>
            </a:r>
            <a:r>
              <a:rPr lang="cs-CZ" sz="1600" b="1" dirty="0">
                <a:solidFill>
                  <a:srgbClr val="FF0000"/>
                </a:solidFill>
              </a:rPr>
              <a:t>!!</a:t>
            </a:r>
            <a:br>
              <a:rPr lang="cs-CZ" sz="1600" b="1" dirty="0">
                <a:solidFill>
                  <a:srgbClr val="FF0000"/>
                </a:solidFill>
              </a:rPr>
            </a:br>
            <a:r>
              <a:rPr lang="cs-CZ" sz="3200" b="1" dirty="0">
                <a:solidFill>
                  <a:srgbClr val="FF0000"/>
                </a:solidFill>
                <a:hlinkClick r:id="rId2"/>
              </a:rPr>
              <a:t>https://uzivatel.fd.cvut.cz/</a:t>
            </a:r>
            <a:endParaRPr lang="cs-CZ" sz="3200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564904"/>
            <a:ext cx="489585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52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z="3200" dirty="0" smtClean="0">
                <a:latin typeface="Arial" charset="0"/>
              </a:rPr>
              <a:t>Vzdálený </a:t>
            </a:r>
            <a:r>
              <a:rPr lang="cs-CZ" altLang="cs-CZ" sz="3200" dirty="0">
                <a:latin typeface="Arial" charset="0"/>
              </a:rPr>
              <a:t>přístup k síťovým </a:t>
            </a:r>
            <a:r>
              <a:rPr lang="cs-CZ" altLang="cs-CZ" sz="3200" dirty="0" smtClean="0">
                <a:latin typeface="Arial" charset="0"/>
              </a:rPr>
              <a:t>diskům</a:t>
            </a:r>
          </a:p>
        </p:txBody>
      </p:sp>
      <p:sp>
        <p:nvSpPr>
          <p:cNvPr id="23555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po 3 špatných zadáních hesla během 10min se na 20 minut zablokuje účet</a:t>
            </a:r>
          </a:p>
          <a:p>
            <a:pPr eaLnBrk="1" hangingPunct="1"/>
            <a:r>
              <a:rPr lang="cs-CZ" altLang="cs-CZ" dirty="0" smtClean="0"/>
              <a:t>vzdálený přístup k síťovým diskům</a:t>
            </a:r>
          </a:p>
          <a:p>
            <a:pPr marL="881063" lvl="1" indent="-514350" eaLnBrk="1" hangingPunct="1">
              <a:buFont typeface="+mj-lt"/>
              <a:buAutoNum type="arabicPeriod"/>
            </a:pPr>
            <a:r>
              <a:rPr lang="cs-CZ" altLang="cs-CZ" b="1" dirty="0" smtClean="0">
                <a:solidFill>
                  <a:srgbClr val="FF0000"/>
                </a:solidFill>
              </a:rPr>
              <a:t>pomocí Novell </a:t>
            </a:r>
            <a:r>
              <a:rPr lang="cs-CZ" altLang="cs-CZ" b="1" dirty="0" err="1" smtClean="0">
                <a:solidFill>
                  <a:srgbClr val="FF0000"/>
                </a:solidFill>
              </a:rPr>
              <a:t>Client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– návod na webu</a:t>
            </a:r>
            <a:r>
              <a:rPr lang="cs-CZ" altLang="cs-CZ" dirty="0"/>
              <a:t/>
            </a:r>
            <a:br>
              <a:rPr lang="cs-CZ" altLang="cs-CZ" dirty="0"/>
            </a:br>
            <a:r>
              <a:rPr lang="cs-CZ" altLang="cs-CZ" sz="2000" dirty="0">
                <a:hlinkClick r:id="rId2"/>
              </a:rPr>
              <a:t>http://net.fd.cvut.cz/navody/novell_klient_navod2012.html</a:t>
            </a:r>
            <a:endParaRPr lang="cs-CZ" altLang="cs-CZ" sz="2000" dirty="0" smtClean="0"/>
          </a:p>
          <a:p>
            <a:pPr marL="881063" lvl="1" indent="-514350" eaLnBrk="1" hangingPunct="1">
              <a:buFont typeface="+mj-lt"/>
              <a:buAutoNum type="arabicPeriod"/>
            </a:pPr>
            <a:r>
              <a:rPr lang="cs-CZ" altLang="cs-CZ" b="1" dirty="0" smtClean="0">
                <a:solidFill>
                  <a:srgbClr val="FF0000"/>
                </a:solidFill>
              </a:rPr>
              <a:t>Přes FTP </a:t>
            </a:r>
            <a:r>
              <a:rPr lang="cs-CZ" altLang="cs-CZ" dirty="0"/>
              <a:t>– návod na webu</a:t>
            </a:r>
            <a:br>
              <a:rPr lang="cs-CZ" altLang="cs-CZ" dirty="0"/>
            </a:br>
            <a:r>
              <a:rPr lang="cs-CZ" altLang="cs-CZ" dirty="0">
                <a:hlinkClick r:id="rId3"/>
              </a:rPr>
              <a:t>http://</a:t>
            </a:r>
            <a:r>
              <a:rPr lang="cs-CZ" altLang="cs-CZ" dirty="0" smtClean="0">
                <a:hlinkClick r:id="rId3"/>
              </a:rPr>
              <a:t>net.fd.cvut.cz/navody/filezila-navod.html</a:t>
            </a: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mtClean="0"/>
              <a:t>Síťové disky </a:t>
            </a:r>
            <a:r>
              <a:rPr lang="cs-CZ" altLang="cs-CZ" smtClean="0">
                <a:latin typeface="Arial" charset="0"/>
              </a:rPr>
              <a:t>I.</a:t>
            </a:r>
          </a:p>
        </p:txBody>
      </p:sp>
      <p:sp>
        <p:nvSpPr>
          <p:cNvPr id="2048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cs-CZ" altLang="cs-CZ" sz="3000" dirty="0" smtClean="0"/>
              <a:t>Velice často budete pracovat se síťovými disky, pro vás budou důležité svazky</a:t>
            </a:r>
          </a:p>
          <a:p>
            <a:pPr lvl="1" eaLnBrk="1" hangingPunct="1"/>
            <a:r>
              <a:rPr lang="cs-CZ" altLang="cs-CZ" sz="2000" dirty="0" smtClean="0"/>
              <a:t>F: kde budete mít svoje osobní data, </a:t>
            </a:r>
          </a:p>
          <a:p>
            <a:pPr lvl="1" eaLnBrk="1" hangingPunct="1"/>
            <a:r>
              <a:rPr lang="cs-CZ" altLang="cs-CZ" sz="2000" dirty="0" smtClean="0"/>
              <a:t>I: je prostor, ke kterému má přístup každý a může si sdílet co chce (</a:t>
            </a:r>
            <a:r>
              <a:rPr lang="cs-CZ" altLang="cs-CZ" sz="2000" dirty="0" smtClean="0">
                <a:solidFill>
                  <a:srgbClr val="FF0000"/>
                </a:solidFill>
              </a:rPr>
              <a:t>velmi snadno lze zjistit, kdo tam daný soubor uložil!!!</a:t>
            </a:r>
            <a:r>
              <a:rPr lang="cs-CZ" altLang="cs-CZ" sz="2000" dirty="0" smtClean="0"/>
              <a:t>)</a:t>
            </a:r>
          </a:p>
          <a:p>
            <a:pPr lvl="1" eaLnBrk="1" hangingPunct="1"/>
            <a:r>
              <a:rPr lang="cs-CZ" altLang="cs-CZ" sz="2000" dirty="0" smtClean="0"/>
              <a:t>H: tento disk je určen pro důležité formuláře a data, která vyučující poskytují pro studenty (zadání úloh, výukové texty </a:t>
            </a:r>
            <a:r>
              <a:rPr lang="cs-CZ" altLang="cs-CZ" sz="2000" dirty="0" err="1" smtClean="0"/>
              <a:t>atd</a:t>
            </a:r>
            <a:r>
              <a:rPr lang="cs-CZ" altLang="cs-CZ" sz="2000" dirty="0" smtClean="0"/>
              <a:t>)</a:t>
            </a:r>
          </a:p>
          <a:p>
            <a:pPr lvl="1" eaLnBrk="1" hangingPunct="1"/>
            <a:r>
              <a:rPr lang="cs-CZ" altLang="cs-CZ" sz="2000" dirty="0" smtClean="0"/>
              <a:t>P: osobní www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Síťové disky </a:t>
            </a:r>
            <a:r>
              <a:rPr lang="cs-CZ" altLang="cs-CZ" dirty="0" smtClean="0">
                <a:latin typeface="Arial" charset="0"/>
              </a:rPr>
              <a:t>II. - doplnění</a:t>
            </a:r>
          </a:p>
        </p:txBody>
      </p:sp>
      <p:sp>
        <p:nvSpPr>
          <p:cNvPr id="21507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557338"/>
            <a:ext cx="8229600" cy="4525962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Disk F:</a:t>
            </a:r>
          </a:p>
          <a:p>
            <a:pPr lvl="1" eaLnBrk="1" hangingPunct="1"/>
            <a:r>
              <a:rPr lang="cs-CZ" altLang="cs-CZ" dirty="0" smtClean="0"/>
              <a:t>Zde je adresář </a:t>
            </a:r>
            <a:r>
              <a:rPr lang="cs-CZ" altLang="cs-CZ" dirty="0" smtClean="0">
                <a:solidFill>
                  <a:srgbClr val="FF0000"/>
                </a:solidFill>
              </a:rPr>
              <a:t>WWW (též disk P:)</a:t>
            </a:r>
            <a:r>
              <a:rPr lang="cs-CZ" altLang="cs-CZ" dirty="0" smtClean="0"/>
              <a:t>, kam si můžete nahrát či vytvořit webové stránky. PHP 5 je podporované, o MYSQL musíte zažádat u webmastera.</a:t>
            </a:r>
          </a:p>
          <a:p>
            <a:pPr lvl="1" eaLnBrk="1" hangingPunct="1">
              <a:buFont typeface="Arial" charset="0"/>
              <a:buNone/>
            </a:pPr>
            <a:r>
              <a:rPr lang="cs-CZ" altLang="cs-CZ" dirty="0" smtClean="0"/>
              <a:t>	http://</a:t>
            </a:r>
            <a:r>
              <a:rPr lang="cs-CZ" altLang="cs-CZ" dirty="0"/>
              <a:t>www.fd.cvut.cz/</a:t>
            </a:r>
            <a:r>
              <a:rPr lang="cs-CZ" altLang="cs-CZ" dirty="0" err="1"/>
              <a:t>personal</a:t>
            </a:r>
            <a:r>
              <a:rPr lang="cs-CZ" altLang="cs-CZ" dirty="0"/>
              <a:t>/</a:t>
            </a:r>
            <a:r>
              <a:rPr lang="cs-CZ" altLang="cs-CZ" dirty="0" err="1"/>
              <a:t>uživatelské_jméno</a:t>
            </a:r>
            <a:r>
              <a:rPr lang="cs-CZ" altLang="cs-CZ" dirty="0"/>
              <a:t>/</a:t>
            </a: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mtClean="0"/>
              <a:t>Síťové disky </a:t>
            </a:r>
            <a:r>
              <a:rPr lang="cs-CZ" altLang="cs-CZ" smtClean="0">
                <a:latin typeface="Arial" charset="0"/>
              </a:rPr>
              <a:t>III.</a:t>
            </a:r>
          </a:p>
        </p:txBody>
      </p:sp>
      <p:sp>
        <p:nvSpPr>
          <p:cNvPr id="22531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cs-CZ" altLang="cs-CZ" smtClean="0">
                <a:solidFill>
                  <a:srgbClr val="FF0000"/>
                </a:solidFill>
              </a:rPr>
              <a:t>Nikdy nemějte rozpracované soubory na síťových discích. Vždy pracujte na lokálních (např. D:</a:t>
            </a:r>
            <a:r>
              <a:rPr lang="en-US" altLang="cs-CZ" smtClean="0">
                <a:solidFill>
                  <a:srgbClr val="FF0000"/>
                </a:solidFill>
              </a:rPr>
              <a:t>\</a:t>
            </a:r>
            <a:r>
              <a:rPr lang="cs-CZ" altLang="cs-CZ" smtClean="0">
                <a:solidFill>
                  <a:srgbClr val="FF0000"/>
                </a:solidFill>
              </a:rPr>
              <a:t>WORK).</a:t>
            </a:r>
          </a:p>
          <a:p>
            <a:pPr eaLnBrk="1" hangingPunct="1"/>
            <a:r>
              <a:rPr lang="cs-CZ" altLang="cs-CZ" smtClean="0">
                <a:solidFill>
                  <a:srgbClr val="FF0000"/>
                </a:solidFill>
              </a:rPr>
              <a:t>V adresáři D:</a:t>
            </a:r>
            <a:r>
              <a:rPr lang="en-US" altLang="cs-CZ" smtClean="0">
                <a:solidFill>
                  <a:srgbClr val="FF0000"/>
                </a:solidFill>
              </a:rPr>
              <a:t>\</a:t>
            </a:r>
            <a:r>
              <a:rPr lang="cs-CZ" altLang="cs-CZ" smtClean="0">
                <a:solidFill>
                  <a:srgbClr val="FF0000"/>
                </a:solidFill>
              </a:rPr>
              <a:t>WORK zůstanou soubory i po restartování počítače</a:t>
            </a:r>
          </a:p>
          <a:p>
            <a:pPr eaLnBrk="1" hangingPunct="1"/>
            <a:r>
              <a:rPr lang="cs-CZ" altLang="cs-CZ" smtClean="0">
                <a:solidFill>
                  <a:srgbClr val="FF0000"/>
                </a:solidFill>
              </a:rPr>
              <a:t>Během práce UKLÁDAT, UKLÁDAT, UKLÁDAT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Hromadná korespondence</a:t>
            </a:r>
          </a:p>
        </p:txBody>
      </p:sp>
      <p:sp>
        <p:nvSpPr>
          <p:cNvPr id="28675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cs-CZ" altLang="cs-CZ" sz="2700" dirty="0">
                <a:hlinkClick r:id="rId2"/>
              </a:rPr>
              <a:t>https:</a:t>
            </a:r>
            <a:r>
              <a:rPr lang="en-GB" altLang="cs-CZ" sz="2700" dirty="0" smtClean="0">
                <a:hlinkClick r:id="rId2"/>
              </a:rPr>
              <a:t>//mms</a:t>
            </a:r>
            <a:r>
              <a:rPr lang="cs-CZ" altLang="cs-CZ" sz="2700" dirty="0" smtClean="0">
                <a:hlinkClick r:id="rId2"/>
              </a:rPr>
              <a:t>.fd.cvut.cz</a:t>
            </a:r>
            <a:endParaRPr lang="cs-CZ" altLang="cs-CZ" sz="2700" dirty="0" smtClean="0">
              <a:hlinkClick r:id="rId3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cs-CZ" altLang="cs-CZ" sz="2700" dirty="0" smtClean="0">
                <a:hlinkClick r:id="rId3"/>
              </a:rPr>
              <a:t>https:</a:t>
            </a:r>
            <a:r>
              <a:rPr lang="en-GB" altLang="cs-CZ" sz="2700" dirty="0" smtClean="0">
                <a:hlinkClick r:id="rId3"/>
              </a:rPr>
              <a:t>//</a:t>
            </a:r>
            <a:r>
              <a:rPr lang="en-GB" altLang="cs-CZ" sz="2700" dirty="0" err="1" smtClean="0">
                <a:hlinkClick r:id="rId3"/>
              </a:rPr>
              <a:t>m.mms</a:t>
            </a:r>
            <a:r>
              <a:rPr lang="cs-CZ" altLang="cs-CZ" sz="2700" dirty="0" smtClean="0">
                <a:hlinkClick r:id="rId3"/>
              </a:rPr>
              <a:t>.fd.cvut.cz</a:t>
            </a:r>
            <a:r>
              <a:rPr lang="cs-CZ" altLang="cs-CZ" sz="2700" dirty="0" smtClean="0"/>
              <a:t> (mobilní verze)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cs-CZ" altLang="cs-CZ" sz="2700" b="1" dirty="0" smtClean="0"/>
              <a:t>Řiďte se prosím pravidlem: </a:t>
            </a:r>
            <a:br>
              <a:rPr lang="cs-CZ" altLang="cs-CZ" sz="2700" b="1" dirty="0" smtClean="0"/>
            </a:br>
            <a:r>
              <a:rPr lang="cs-CZ" altLang="cs-CZ" sz="2400" b="1" dirty="0" smtClean="0"/>
              <a:t>Co vadí vám, nedělejte někomu dalšímu (SPAM)</a:t>
            </a:r>
          </a:p>
          <a:p>
            <a:pPr lvl="1" eaLnBrk="1" hangingPunct="1">
              <a:lnSpc>
                <a:spcPct val="80000"/>
              </a:lnSpc>
            </a:pPr>
            <a:r>
              <a:rPr lang="cs-CZ" altLang="cs-CZ" sz="1800" dirty="0" smtClean="0"/>
              <a:t>Posílání mailů jako zpracování semestrální práce na nějaký předmět všem 2000 studentům není moc příjemné, zvlášť, když to začne dělat více z vás</a:t>
            </a:r>
          </a:p>
          <a:p>
            <a:pPr lvl="1" eaLnBrk="1" hangingPunct="1">
              <a:lnSpc>
                <a:spcPct val="80000"/>
              </a:lnSpc>
            </a:pPr>
            <a:r>
              <a:rPr lang="cs-CZ" altLang="cs-CZ" sz="1800" dirty="0" smtClean="0"/>
              <a:t>Příloha o velikosti cca 1MB zaslaná 2000 krát = cca 2GB</a:t>
            </a:r>
          </a:p>
          <a:p>
            <a:pPr lvl="1" eaLnBrk="1" hangingPunct="1">
              <a:lnSpc>
                <a:spcPct val="80000"/>
              </a:lnSpc>
            </a:pPr>
            <a:r>
              <a:rPr lang="cs-CZ" altLang="cs-CZ" sz="1800" dirty="0" smtClean="0"/>
              <a:t>Při </a:t>
            </a:r>
            <a:r>
              <a:rPr lang="cs-CZ" altLang="cs-CZ" sz="1800" dirty="0"/>
              <a:t>odesílání zprávy (SMS a/nebo e-mailu) odesílatel vidí pouze jméno a příjmení adresátů, nikoliv jejich telefonní číslo nebo email (lze nastavit i svůj soukromý email</a:t>
            </a:r>
            <a:r>
              <a:rPr lang="cs-CZ" altLang="cs-CZ" sz="1800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cs-CZ" altLang="cs-CZ" sz="1800" b="1" dirty="0">
                <a:solidFill>
                  <a:srgbClr val="FF0000"/>
                </a:solidFill>
              </a:rPr>
              <a:t>Aby Vám mohla být zaslána SMS zpráva, je nutné mít správně vyplněné číslo mobilního telefonu - po přihlášení do MMS aplikace lze provést v nastavení</a:t>
            </a:r>
          </a:p>
          <a:p>
            <a:pPr lvl="1" eaLnBrk="1" hangingPunct="1">
              <a:lnSpc>
                <a:spcPct val="80000"/>
              </a:lnSpc>
            </a:pPr>
            <a:endParaRPr lang="cs-CZ" altLang="cs-CZ" dirty="0" smtClean="0"/>
          </a:p>
          <a:p>
            <a:pPr lvl="2" eaLnBrk="1" hangingPunct="1">
              <a:lnSpc>
                <a:spcPct val="80000"/>
              </a:lnSpc>
            </a:pPr>
            <a:endParaRPr lang="cs-CZ" alt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Nastavení telefonního čísla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80728"/>
          </a:xfrm>
        </p:spPr>
        <p:txBody>
          <a:bodyPr/>
          <a:lstStyle/>
          <a:p>
            <a:r>
              <a:rPr lang="cs-CZ" dirty="0" smtClean="0"/>
              <a:t>Lze pouze v „desktopové“ verzi</a:t>
            </a:r>
            <a:br>
              <a:rPr lang="cs-CZ" dirty="0" smtClean="0"/>
            </a:br>
            <a:r>
              <a:rPr lang="cs-CZ" altLang="cs-CZ" sz="3200" dirty="0">
                <a:hlinkClick r:id="rId2"/>
              </a:rPr>
              <a:t>https:</a:t>
            </a:r>
            <a:r>
              <a:rPr lang="en-GB" altLang="cs-CZ" sz="3200" dirty="0">
                <a:hlinkClick r:id="rId2"/>
              </a:rPr>
              <a:t>//mms</a:t>
            </a:r>
            <a:r>
              <a:rPr lang="cs-CZ" altLang="cs-CZ" sz="3200" dirty="0">
                <a:hlinkClick r:id="rId2"/>
              </a:rPr>
              <a:t>.fd.cvut.cz</a:t>
            </a:r>
            <a:endParaRPr lang="cs-CZ" altLang="cs-CZ" sz="3200" dirty="0">
              <a:hlinkClick r:id="rId3"/>
            </a:endParaRP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348" y="3068960"/>
            <a:ext cx="7200000" cy="181469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732240" y="3169860"/>
            <a:ext cx="1512168" cy="36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475656" y="3942460"/>
            <a:ext cx="4464496" cy="8546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661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smtClean="0"/>
              <a:t>Vyvolávací systém – studijní oddělení</a:t>
            </a:r>
            <a:endParaRPr lang="cs-CZ" sz="32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132856"/>
            <a:ext cx="4267200" cy="1314450"/>
          </a:xfrm>
          <a:prstGeom prst="rect">
            <a:avLst/>
          </a:prstGeom>
        </p:spPr>
      </p:pic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6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800" dirty="0"/>
              <a:t>Vyvolávací </a:t>
            </a:r>
            <a:r>
              <a:rPr lang="cs-CZ" sz="1800" dirty="0" smtClean="0"/>
              <a:t>systém (řízení fronty) pro </a:t>
            </a:r>
            <a:r>
              <a:rPr lang="cs-CZ" sz="1800" dirty="0"/>
              <a:t>odbavování klientů </a:t>
            </a:r>
            <a:r>
              <a:rPr lang="cs-CZ" sz="1800" dirty="0" smtClean="0"/>
              <a:t>na studijním oddělení</a:t>
            </a:r>
            <a:endParaRPr lang="cs-CZ" sz="1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/>
          <a:srcRect t="21513" b="24106"/>
          <a:stretch/>
        </p:blipFill>
        <p:spPr>
          <a:xfrm>
            <a:off x="2889336" y="3645024"/>
            <a:ext cx="288000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8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Vyvolávací systém – studijní oddělení</a:t>
            </a:r>
          </a:p>
        </p:txBody>
      </p:sp>
      <p:sp>
        <p:nvSpPr>
          <p:cNvPr id="5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6064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cs-CZ" altLang="cs-CZ" sz="2700" smtClean="0">
                <a:hlinkClick r:id="rId2"/>
              </a:rPr>
              <a:t>http://</a:t>
            </a:r>
            <a:r>
              <a:rPr lang="cs-CZ" altLang="cs-CZ" sz="2700" dirty="0" smtClean="0">
                <a:hlinkClick r:id="rId2"/>
              </a:rPr>
              <a:t>rezervace.fd.cvut.cz</a:t>
            </a:r>
            <a:endParaRPr lang="cs-CZ" altLang="cs-CZ" sz="2700" dirty="0" smtClean="0"/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cs-CZ" altLang="cs-CZ" sz="2700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/>
          <a:srcRect b="13148"/>
          <a:stretch/>
        </p:blipFill>
        <p:spPr>
          <a:xfrm>
            <a:off x="612647" y="2066555"/>
            <a:ext cx="8067675" cy="296987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Obdélník 5"/>
          <p:cNvSpPr/>
          <p:nvPr/>
        </p:nvSpPr>
        <p:spPr>
          <a:xfrm>
            <a:off x="395536" y="5301208"/>
            <a:ext cx="43098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b="1" dirty="0" smtClean="0">
                <a:solidFill>
                  <a:srgbClr val="FF0000"/>
                </a:solidFill>
              </a:rPr>
              <a:t>Nebo: </a:t>
            </a:r>
            <a:r>
              <a:rPr lang="cs-CZ" altLang="cs-CZ" dirty="0">
                <a:hlinkClick r:id="rId4"/>
              </a:rPr>
              <a:t>https</a:t>
            </a:r>
            <a:r>
              <a:rPr lang="cs-CZ" altLang="cs-CZ" dirty="0" smtClean="0">
                <a:hlinkClick r:id="rId4"/>
              </a:rPr>
              <a:t>://www.fd.cvut.cz</a:t>
            </a:r>
            <a:endParaRPr lang="cs-CZ" altLang="cs-CZ" dirty="0"/>
          </a:p>
          <a:p>
            <a:pPr eaLnBrk="1" hangingPunct="1"/>
            <a:endParaRPr lang="cs-CZ" altLang="cs-CZ" b="1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cs-CZ" altLang="cs-CZ" b="1" dirty="0" smtClean="0">
                <a:solidFill>
                  <a:srgbClr val="FF0000"/>
                </a:solidFill>
              </a:rPr>
              <a:t>PRO STUDENTY &gt; Studijní oddělení &gt;</a:t>
            </a:r>
            <a:endParaRPr lang="cs-CZ" altLang="cs-CZ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6485" y="5877272"/>
            <a:ext cx="4320000" cy="28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02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dirty="0"/>
              <a:t>https://board.fd.cvut.cz/</a:t>
            </a:r>
            <a:endParaRPr lang="cs-CZ" altLang="cs-CZ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1400" dirty="0" err="1" smtClean="0"/>
              <a:t>Board</a:t>
            </a:r>
            <a:r>
              <a:rPr lang="cs-CZ" sz="1400" dirty="0" smtClean="0"/>
              <a:t> je intranetovým informačním systémem pro studenty, který nabízí mnoho funkcí.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1400" dirty="0" smtClean="0"/>
              <a:t>Je zde možné komunikovat s ostatními studenty, sdílet si materiály, hlásit se na tisk, používat CHAT atd.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1400" b="1" dirty="0" smtClean="0">
                <a:solidFill>
                  <a:srgbClr val="FF0000"/>
                </a:solidFill>
              </a:rPr>
              <a:t>Heslo do aplikace „</a:t>
            </a:r>
            <a:r>
              <a:rPr lang="cs-CZ" sz="1400" b="1" dirty="0" err="1" smtClean="0">
                <a:solidFill>
                  <a:srgbClr val="FF0000"/>
                </a:solidFill>
              </a:rPr>
              <a:t>board</a:t>
            </a:r>
            <a:r>
              <a:rPr lang="cs-CZ" sz="1400" b="1" dirty="0" smtClean="0">
                <a:solidFill>
                  <a:srgbClr val="FF0000"/>
                </a:solidFill>
              </a:rPr>
              <a:t>“ Vám bude doručeno na školní email. Lze ho použití do webových aplikací BOARD, TISK (vysvětleno dále) , WIFI (vysvětleno dále)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cs-CZ" sz="1400" b="1" u="sng" dirty="0" smtClean="0">
                <a:solidFill>
                  <a:srgbClr val="FF0000"/>
                </a:solidFill>
              </a:rPr>
              <a:t>Heslo si prosím co nejrychleji změňte (např. na stejné jako máte do </a:t>
            </a:r>
            <a:r>
              <a:rPr lang="cs-CZ" sz="1400" b="1" u="sng" dirty="0" err="1" smtClean="0">
                <a:solidFill>
                  <a:srgbClr val="FF0000"/>
                </a:solidFill>
              </a:rPr>
              <a:t>KOSu</a:t>
            </a:r>
            <a:r>
              <a:rPr lang="cs-CZ" sz="1400" b="1" u="sng" dirty="0" smtClean="0">
                <a:solidFill>
                  <a:srgbClr val="FF0000"/>
                </a:solidFill>
              </a:rPr>
              <a:t>).</a:t>
            </a:r>
            <a:r>
              <a:rPr lang="cs-CZ" sz="1400" dirty="0" smtClean="0"/>
              <a:t> 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/>
          <a:srcRect l="52006"/>
          <a:stretch/>
        </p:blipFill>
        <p:spPr>
          <a:xfrm>
            <a:off x="631553" y="3645024"/>
            <a:ext cx="5054596" cy="1080000"/>
          </a:xfrm>
          <a:prstGeom prst="rect">
            <a:avLst/>
          </a:prstGeom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59832" y="3645024"/>
            <a:ext cx="720080" cy="21602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6" name="Obdélník 5"/>
          <p:cNvSpPr/>
          <p:nvPr/>
        </p:nvSpPr>
        <p:spPr>
          <a:xfrm>
            <a:off x="3231359" y="3190450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1.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825872"/>
            <a:ext cx="5834899" cy="1080000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4736514" y="5181206"/>
            <a:ext cx="37702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2</a:t>
            </a:r>
            <a:r>
              <a:rPr lang="cs-CZ" b="1" dirty="0" smtClean="0">
                <a:solidFill>
                  <a:srgbClr val="FF0000"/>
                </a:solidFill>
              </a:rPr>
              <a:t>.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9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Tiskový systém TINA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648" y="1600200"/>
            <a:ext cx="8153400" cy="44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800" dirty="0"/>
              <a:t>Samoobslužný systém pro kopírování a tisk.  </a:t>
            </a:r>
            <a:r>
              <a:rPr lang="cs-CZ" sz="1800" dirty="0" smtClean="0"/>
              <a:t>Lze použít zařízení </a:t>
            </a:r>
            <a:r>
              <a:rPr lang="cs-CZ" sz="1800" dirty="0"/>
              <a:t>v </a:t>
            </a:r>
            <a:r>
              <a:rPr lang="cs-CZ" sz="1800" dirty="0" smtClean="0"/>
              <a:t>Dejvicích. </a:t>
            </a:r>
            <a:r>
              <a:rPr lang="cs-CZ" sz="1800" b="1" u="sng" dirty="0" smtClean="0"/>
              <a:t>Tisk přes systém TINA na formát A4 a A3 je dostupný v ulici Konviktská 20 v K108.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Pro identifikaci na terminálech jednotlivých reprografických zařízení použije klient svůj průkaz ČVUT. Průkaz je nepřenosný,  za operace provedené tímto průkazem je až do zablokování odpovědný jeho </a:t>
            </a:r>
            <a:r>
              <a:rPr lang="cs-CZ" sz="1800" dirty="0" smtClean="0"/>
              <a:t>držitel.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cs-CZ" sz="1800" dirty="0"/>
              <a:t>Při odesílání tiskových úloh z PC na tiskový server do fronty a pro přístup k informacím o stavu účtu a tiskové úlohy se identifikujte pomocí uživatelského jména a hesla </a:t>
            </a:r>
            <a:r>
              <a:rPr lang="cs-CZ" sz="1800" dirty="0" err="1" smtClean="0"/>
              <a:t>usermapu</a:t>
            </a:r>
            <a:r>
              <a:rPr lang="cs-CZ" sz="1800" dirty="0" smtClean="0"/>
              <a:t>.</a:t>
            </a:r>
          </a:p>
          <a:p>
            <a:pPr marL="0" indent="0" algn="just">
              <a:buNone/>
            </a:pPr>
            <a:endParaRPr lang="cs-CZ" sz="1800" dirty="0" smtClean="0"/>
          </a:p>
          <a:p>
            <a:pPr marL="0" indent="0" algn="just">
              <a:buNone/>
            </a:pPr>
            <a:endParaRPr lang="cs-CZ" sz="2400" dirty="0"/>
          </a:p>
          <a:p>
            <a:pPr marL="0" indent="0" algn="just">
              <a:buNone/>
            </a:pPr>
            <a:endParaRPr lang="cs-CZ" sz="2400" dirty="0" smtClean="0"/>
          </a:p>
          <a:p>
            <a:pPr marL="0" indent="0" algn="just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96920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/>
              <a:t>Tiskové centrum K108 - </a:t>
            </a:r>
            <a:r>
              <a:rPr lang="pt-BR" altLang="cs-CZ" sz="2400" dirty="0"/>
              <a:t>Tiskárna A4 + A3 (ČB + Barva)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n-NO" sz="1600" dirty="0"/>
              <a:t>Tisk probíhá pomocí systému </a:t>
            </a:r>
            <a:r>
              <a:rPr lang="nn-NO" sz="1600" dirty="0" smtClean="0"/>
              <a:t>TINA</a:t>
            </a:r>
            <a:endParaRPr lang="cs-CZ" sz="1600" dirty="0" smtClean="0"/>
          </a:p>
          <a:p>
            <a:r>
              <a:rPr lang="cs-CZ" sz="1600" dirty="0"/>
              <a:t>Student si nainstaluje na své PC tisk. Ovladač (</a:t>
            </a:r>
            <a:r>
              <a:rPr lang="cs-CZ" sz="1600" dirty="0">
                <a:hlinkClick r:id="rId2"/>
              </a:rPr>
              <a:t>https://tisk.fd.cvut.cz/</a:t>
            </a:r>
            <a:r>
              <a:rPr lang="cs-CZ" sz="1600" dirty="0" err="1">
                <a:hlinkClick r:id="rId2"/>
              </a:rPr>
              <a:t>tina</a:t>
            </a:r>
            <a:r>
              <a:rPr lang="cs-CZ" sz="1600" dirty="0" smtClean="0">
                <a:hlinkClick r:id="rId2"/>
              </a:rPr>
              <a:t>/</a:t>
            </a:r>
            <a:r>
              <a:rPr lang="cs-CZ" sz="1600" dirty="0" smtClean="0"/>
              <a:t>) </a:t>
            </a:r>
            <a:r>
              <a:rPr lang="cs-CZ" sz="1600" dirty="0"/>
              <a:t>a tisk "posílá" na tiskárnu TINA, kde se následně při každém tisku přihlásí svým uživ. jménem a heslem (např. jako do </a:t>
            </a:r>
            <a:r>
              <a:rPr lang="cs-CZ" sz="1600" dirty="0" err="1"/>
              <a:t>KOSu</a:t>
            </a:r>
            <a:r>
              <a:rPr lang="cs-CZ" sz="1600" dirty="0" smtClean="0"/>
              <a:t>).</a:t>
            </a:r>
          </a:p>
          <a:p>
            <a:r>
              <a:rPr lang="cs-CZ" sz="1600" dirty="0"/>
              <a:t>Podrobnější informace o instalaci ovladače naleznete zde:</a:t>
            </a:r>
            <a:br>
              <a:rPr lang="cs-CZ" sz="1600" dirty="0"/>
            </a:br>
            <a:r>
              <a:rPr lang="cs-CZ" sz="1600" dirty="0">
                <a:hlinkClick r:id="rId3"/>
              </a:rPr>
              <a:t>http://</a:t>
            </a:r>
            <a:r>
              <a:rPr lang="cs-CZ" sz="1600" dirty="0" smtClean="0">
                <a:hlinkClick r:id="rId3"/>
              </a:rPr>
              <a:t>intranet.cvut.cz/informace-pro-studenty/sluzby/tzs/tina/instalace</a:t>
            </a:r>
            <a:endParaRPr lang="cs-CZ" sz="1600" dirty="0"/>
          </a:p>
          <a:p>
            <a:r>
              <a:rPr lang="cs-CZ" sz="1600" dirty="0" smtClean="0"/>
              <a:t>Pokud student nechce použít své PC (instalovat si ovladač) může </a:t>
            </a:r>
            <a:r>
              <a:rPr lang="cs-CZ" sz="1600" dirty="0"/>
              <a:t>využít PC v </a:t>
            </a:r>
            <a:r>
              <a:rPr lang="cs-CZ" sz="1600" dirty="0" smtClean="0"/>
              <a:t>K108</a:t>
            </a:r>
          </a:p>
          <a:p>
            <a:r>
              <a:rPr lang="cs-CZ" sz="1600" dirty="0" smtClean="0"/>
              <a:t>Tisk pouze v „tiskových hodinách“. Aktuální </a:t>
            </a:r>
            <a:r>
              <a:rPr lang="cs-CZ" sz="1600" dirty="0"/>
              <a:t>tiskové </a:t>
            </a:r>
            <a:r>
              <a:rPr lang="cs-CZ" sz="1600" dirty="0" smtClean="0"/>
              <a:t>hodiny viz:</a:t>
            </a:r>
            <a:r>
              <a:rPr lang="cs-CZ" sz="1600" dirty="0"/>
              <a:t/>
            </a:r>
            <a:br>
              <a:rPr lang="cs-CZ" sz="1600" dirty="0"/>
            </a:br>
            <a:r>
              <a:rPr lang="cs-CZ" sz="1600" dirty="0">
                <a:hlinkClick r:id="rId2"/>
              </a:rPr>
              <a:t>https://tisk.fd.cvut.cz/</a:t>
            </a:r>
            <a:endParaRPr lang="cs-CZ" sz="1600" dirty="0" smtClean="0"/>
          </a:p>
          <a:p>
            <a:r>
              <a:rPr lang="cs-CZ" sz="1600" dirty="0"/>
              <a:t>Po přiložení své karty na čidlo u tiskárny a zmáčknutí "TISK" bude dokument vytisknut</a:t>
            </a:r>
            <a:r>
              <a:rPr lang="cs-CZ" sz="1600" dirty="0" smtClean="0"/>
              <a:t>. </a:t>
            </a:r>
            <a:r>
              <a:rPr lang="cs-CZ" sz="1600" u="sng" dirty="0" smtClean="0"/>
              <a:t>Výpočet ceny dle pokrytí</a:t>
            </a:r>
            <a:r>
              <a:rPr lang="cs-CZ" sz="1600" dirty="0" smtClean="0"/>
              <a:t>.</a:t>
            </a:r>
          </a:p>
          <a:p>
            <a:r>
              <a:rPr lang="cs-CZ" sz="1600" b="1" dirty="0">
                <a:solidFill>
                  <a:srgbClr val="FF0000"/>
                </a:solidFill>
              </a:rPr>
              <a:t>Aby tiskárna vytiskla požadované dokumenty musí mít student dostatečný kredit na své </a:t>
            </a:r>
            <a:r>
              <a:rPr lang="cs-CZ" sz="1600" b="1" dirty="0" smtClean="0">
                <a:solidFill>
                  <a:srgbClr val="FF0000"/>
                </a:solidFill>
              </a:rPr>
              <a:t>kartě (</a:t>
            </a:r>
            <a:r>
              <a:rPr lang="cs-CZ" sz="1600" b="1" dirty="0">
                <a:solidFill>
                  <a:srgbClr val="FF0000"/>
                </a:solidFill>
              </a:rPr>
              <a:t>peníze, které má student na své kartě do menzy ČVUT se nemohou v systému TINA použít</a:t>
            </a:r>
            <a:r>
              <a:rPr lang="cs-CZ" sz="1600" b="1" dirty="0" smtClean="0">
                <a:solidFill>
                  <a:srgbClr val="FF00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9538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Nadpis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z="4000" dirty="0" smtClean="0"/>
              <a:t>Tiskové centrum K108 - plotter</a:t>
            </a:r>
          </a:p>
        </p:txBody>
      </p:sp>
      <p:sp>
        <p:nvSpPr>
          <p:cNvPr id="53251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30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altLang="cs-CZ" dirty="0"/>
              <a:t>Š</a:t>
            </a:r>
            <a:r>
              <a:rPr lang="cs-CZ" altLang="cs-CZ" dirty="0" smtClean="0"/>
              <a:t>íře papíru 1,067 m, délka 30m</a:t>
            </a:r>
          </a:p>
          <a:p>
            <a:pPr marL="0" indent="0" eaLnBrk="1" hangingPunct="1">
              <a:buNone/>
            </a:pPr>
            <a:endParaRPr lang="cs-CZ" altLang="cs-CZ" dirty="0" smtClean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612775" y="2356418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/>
              <a:t>Pro tisk se musíte </a:t>
            </a:r>
            <a:r>
              <a:rPr lang="cs-CZ" sz="2000" dirty="0" smtClean="0"/>
              <a:t>nejdříve </a:t>
            </a:r>
            <a:r>
              <a:rPr lang="cs-CZ" sz="2000" dirty="0"/>
              <a:t>přihlásit a zapsat do tiskové fronty</a:t>
            </a:r>
            <a:r>
              <a:rPr lang="cs-CZ" sz="2000" dirty="0" smtClean="0"/>
              <a:t>. </a:t>
            </a:r>
            <a:r>
              <a:rPr lang="cs-CZ" sz="2000" dirty="0"/>
              <a:t>Přihlášení </a:t>
            </a:r>
            <a:r>
              <a:rPr lang="cs-CZ" sz="2000" dirty="0" smtClean="0"/>
              <a:t>zde:</a:t>
            </a: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>
                <a:hlinkClick r:id="rId2"/>
              </a:rPr>
              <a:t>https://tisk.fd.cvut.cz/</a:t>
            </a:r>
            <a:endParaRPr lang="cs-CZ" sz="2000" dirty="0" smtClean="0"/>
          </a:p>
          <a:p>
            <a:r>
              <a:rPr lang="cs-CZ" sz="2000" dirty="0"/>
              <a:t>Tento tisk bude probíhat v místnosti K108 v tiskových hodinách</a:t>
            </a:r>
            <a:r>
              <a:rPr lang="cs-CZ" sz="2000" dirty="0" smtClean="0"/>
              <a:t>. Tiskové hodiny viz:</a:t>
            </a: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>
                <a:hlinkClick r:id="rId2"/>
              </a:rPr>
              <a:t>https://tisk.fd.cvut.cz</a:t>
            </a:r>
            <a:r>
              <a:rPr lang="cs-CZ" sz="2000" dirty="0" smtClean="0">
                <a:hlinkClick r:id="rId2"/>
              </a:rPr>
              <a:t>/</a:t>
            </a:r>
            <a:endParaRPr lang="cs-CZ" sz="2000" dirty="0" smtClean="0"/>
          </a:p>
          <a:p>
            <a:r>
              <a:rPr lang="cs-CZ" sz="2000" dirty="0"/>
              <a:t>Můžete také použít pomocnou kalkulačku pro orientační cenu tisku na plotru:</a:t>
            </a:r>
            <a:br>
              <a:rPr lang="cs-CZ" sz="2000" dirty="0"/>
            </a:br>
            <a:r>
              <a:rPr lang="cs-CZ" sz="2000" dirty="0">
                <a:hlinkClick r:id="rId3"/>
              </a:rPr>
              <a:t>https://tisk.fd.cvut.cz/kalkulacka_ploter.html</a:t>
            </a:r>
            <a:endParaRPr lang="cs-CZ" sz="2000" dirty="0" smtClean="0"/>
          </a:p>
          <a:p>
            <a:endParaRPr lang="cs-CZ" sz="1600" dirty="0"/>
          </a:p>
          <a:p>
            <a:endParaRPr lang="cs-CZ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 dirty="0"/>
              <a:t>Tiskové centrum K108 - plotter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80728"/>
          </a:xfrm>
        </p:spPr>
        <p:txBody>
          <a:bodyPr/>
          <a:lstStyle/>
          <a:p>
            <a:pPr marL="0" indent="0">
              <a:buNone/>
            </a:pPr>
            <a:r>
              <a:rPr lang="cs-CZ" sz="3200" dirty="0">
                <a:hlinkClick r:id="rId2"/>
              </a:rPr>
              <a:t>https://tisk.fd.cvut.cz/</a:t>
            </a:r>
            <a:endParaRPr lang="cs-CZ" sz="3200" dirty="0"/>
          </a:p>
          <a:p>
            <a:pPr marL="0" indent="0">
              <a:buNone/>
            </a:pPr>
            <a:r>
              <a:rPr lang="cs-CZ" dirty="0" smtClean="0"/>
              <a:t>Použijte „</a:t>
            </a:r>
            <a:r>
              <a:rPr lang="cs-CZ" dirty="0" err="1" smtClean="0"/>
              <a:t>board</a:t>
            </a:r>
            <a:r>
              <a:rPr lang="cs-CZ" dirty="0" smtClean="0"/>
              <a:t>“ heslo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378" y="2780928"/>
            <a:ext cx="5231939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Tiskové centrum </a:t>
            </a:r>
            <a:r>
              <a:rPr lang="cs-CZ" altLang="cs-CZ" dirty="0" smtClean="0"/>
              <a:t>Horská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Tiskové centrum v místnosti B103</a:t>
            </a:r>
          </a:p>
          <a:p>
            <a:r>
              <a:rPr lang="cs-CZ" b="1" u="sng" dirty="0" smtClean="0">
                <a:solidFill>
                  <a:srgbClr val="FF0000"/>
                </a:solidFill>
              </a:rPr>
              <a:t>Platba hotově</a:t>
            </a:r>
          </a:p>
          <a:p>
            <a:r>
              <a:rPr lang="cs-CZ" dirty="0" smtClean="0"/>
              <a:t>Tiskové hodiny budou upřesněny</a:t>
            </a:r>
          </a:p>
          <a:p>
            <a:r>
              <a:rPr lang="pt-BR" dirty="0"/>
              <a:t>Tiskárna A4 + A3 (ČB + Barva</a:t>
            </a:r>
            <a:r>
              <a:rPr lang="pt-BR" dirty="0" smtClean="0"/>
              <a:t>)</a:t>
            </a:r>
            <a:endParaRPr lang="cs-CZ" dirty="0" smtClean="0"/>
          </a:p>
          <a:p>
            <a:r>
              <a:rPr lang="cs-CZ" dirty="0"/>
              <a:t>Šíře papíru </a:t>
            </a:r>
            <a:r>
              <a:rPr lang="cs-CZ" dirty="0" smtClean="0"/>
              <a:t>841 mm (kratší hrana formátu A0)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64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weby </a:t>
            </a:r>
            <a:r>
              <a:rPr lang="cs-CZ" dirty="0"/>
              <a:t>Fakulty dopravní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https</a:t>
            </a:r>
            <a:r>
              <a:rPr lang="cs-CZ" dirty="0">
                <a:hlinkClick r:id="rId2"/>
              </a:rPr>
              <a:t>://konzultace.fd.cvut.cz</a:t>
            </a:r>
            <a:r>
              <a:rPr lang="cs-CZ" dirty="0" smtClean="0">
                <a:hlinkClick r:id="rId2"/>
              </a:rPr>
              <a:t>/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s</a:t>
            </a:r>
            <a:r>
              <a:rPr lang="cs-CZ" sz="2000" dirty="0" smtClean="0"/>
              <a:t>ystém </a:t>
            </a:r>
            <a:r>
              <a:rPr lang="cs-CZ" sz="2000" dirty="0"/>
              <a:t>na vypisování a rezervaci konzultačních termínů na ČVUT FD</a:t>
            </a:r>
            <a:endParaRPr lang="cs-CZ" sz="2000" dirty="0" smtClean="0"/>
          </a:p>
          <a:p>
            <a:r>
              <a:rPr lang="cs-CZ" dirty="0">
                <a:hlinkClick r:id="rId3"/>
              </a:rPr>
              <a:t>https://kurz.fd.cvut.cz</a:t>
            </a:r>
            <a:r>
              <a:rPr lang="cs-CZ" dirty="0" smtClean="0">
                <a:hlinkClick r:id="rId3"/>
              </a:rPr>
              <a:t>/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Integrovaný kurz ATPL(A) dle předpisu JAR-FCL </a:t>
            </a:r>
            <a:r>
              <a:rPr lang="cs-CZ" sz="2000" dirty="0" smtClean="0"/>
              <a:t>1</a:t>
            </a:r>
          </a:p>
          <a:p>
            <a:r>
              <a:rPr lang="cs-CZ" dirty="0">
                <a:hlinkClick r:id="rId4"/>
              </a:rPr>
              <a:t>https://zahranicnipredmety.fd.cvut.cz</a:t>
            </a:r>
            <a:r>
              <a:rPr lang="cs-CZ" dirty="0" smtClean="0">
                <a:hlinkClick r:id="rId4"/>
              </a:rPr>
              <a:t>/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 smtClean="0"/>
              <a:t>systém </a:t>
            </a:r>
            <a:r>
              <a:rPr lang="cs-CZ" sz="2000" dirty="0"/>
              <a:t>pro uznávání předmětů v rámci studia na zahraniční </a:t>
            </a:r>
            <a:r>
              <a:rPr lang="cs-CZ" sz="2000" dirty="0" smtClean="0"/>
              <a:t>VŠ</a:t>
            </a:r>
          </a:p>
          <a:p>
            <a:pPr marL="0" indent="0">
              <a:buNone/>
            </a:pPr>
            <a:r>
              <a:rPr lang="cs-CZ" sz="2000" dirty="0" smtClean="0"/>
              <a:t>A mnoho dalších </a:t>
            </a:r>
            <a:r>
              <a:rPr lang="cs-CZ" sz="2000" dirty="0" smtClean="0">
                <a:sym typeface="Wingdings" panose="05000000000000000000" pitchFamily="2" charset="2"/>
              </a:rPr>
              <a:t>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9281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z="2400" dirty="0"/>
              <a:t>Připojení do bezdrátové sítě ČVUT – EDUROAM</a:t>
            </a:r>
            <a:endParaRPr lang="cs-CZ" altLang="cs-CZ" sz="2400" dirty="0" smtClean="0"/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4525963"/>
          </a:xfrm>
        </p:spPr>
        <p:txBody>
          <a:bodyPr/>
          <a:lstStyle/>
          <a:p>
            <a:pPr eaLnBrk="1" hangingPunct="1"/>
            <a:r>
              <a:rPr lang="cs-CZ" altLang="cs-CZ" dirty="0" err="1" smtClean="0"/>
              <a:t>Eduroam</a:t>
            </a:r>
            <a:r>
              <a:rPr lang="cs-CZ" altLang="cs-CZ" dirty="0"/>
              <a:t> </a:t>
            </a:r>
            <a:r>
              <a:rPr lang="cs-CZ" altLang="cs-CZ" dirty="0" smtClean="0"/>
              <a:t>(mezinárodní projekt)</a:t>
            </a:r>
          </a:p>
          <a:p>
            <a:pPr lvl="1" eaLnBrk="1" hangingPunct="1"/>
            <a:r>
              <a:rPr lang="cs-CZ" altLang="cs-CZ" dirty="0" smtClean="0"/>
              <a:t>nutné přes </a:t>
            </a:r>
            <a:r>
              <a:rPr lang="cs-CZ" altLang="cs-CZ" dirty="0" smtClean="0">
                <a:hlinkClick r:id="rId2"/>
              </a:rPr>
              <a:t>https://wifi.fd.cvut.cz/ </a:t>
            </a:r>
            <a:r>
              <a:rPr lang="cs-CZ" altLang="cs-CZ" dirty="0" smtClean="0"/>
              <a:t>nastavit heslo:</a:t>
            </a:r>
            <a:br>
              <a:rPr lang="cs-CZ" altLang="cs-CZ" dirty="0" smtClean="0"/>
            </a:br>
            <a:r>
              <a:rPr lang="cs-CZ" altLang="cs-CZ" b="1" dirty="0" smtClean="0">
                <a:solidFill>
                  <a:srgbClr val="FF0000"/>
                </a:solidFill>
              </a:rPr>
              <a:t>pro přihlášení použijte heslo „</a:t>
            </a:r>
            <a:r>
              <a:rPr lang="cs-CZ" altLang="cs-CZ" b="1" dirty="0" err="1" smtClean="0">
                <a:solidFill>
                  <a:srgbClr val="FF0000"/>
                </a:solidFill>
              </a:rPr>
              <a:t>board</a:t>
            </a:r>
            <a:r>
              <a:rPr lang="cs-CZ" altLang="cs-CZ" b="1" dirty="0" smtClean="0">
                <a:solidFill>
                  <a:srgbClr val="FF0000"/>
                </a:solidFill>
              </a:rPr>
              <a:t>“</a:t>
            </a:r>
          </a:p>
          <a:p>
            <a:pPr lvl="1" eaLnBrk="1" hangingPunct="1"/>
            <a:r>
              <a:rPr lang="cs-CZ" altLang="cs-CZ" dirty="0" smtClean="0"/>
              <a:t>návod nastavení/ pokrytí na: </a:t>
            </a:r>
            <a:r>
              <a:rPr lang="cs-CZ" altLang="cs-CZ" dirty="0" smtClean="0">
                <a:hlinkClick r:id="rId3"/>
              </a:rPr>
              <a:t>http://eduroam.fd.cvut.cz/</a:t>
            </a:r>
            <a:br>
              <a:rPr lang="cs-CZ" altLang="cs-CZ" dirty="0" smtClean="0">
                <a:hlinkClick r:id="rId3"/>
              </a:rPr>
            </a:br>
            <a:endParaRPr lang="cs-CZ" altLang="cs-CZ" dirty="0" smtClean="0"/>
          </a:p>
          <a:p>
            <a:pPr lvl="1" eaLnBrk="1" hangingPunct="1"/>
            <a:r>
              <a:rPr lang="cs-CZ" altLang="cs-CZ" dirty="0" smtClean="0"/>
              <a:t>správce: Milan Koukol (koukol@fd.cvut.cz)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539552" y="4797152"/>
            <a:ext cx="8153400" cy="11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cs-CZ" b="1" u="sng" smtClean="0"/>
              <a:t>Nelze garantovat 100</a:t>
            </a:r>
            <a:r>
              <a:rPr lang="en-GB" b="1" u="sng" smtClean="0"/>
              <a:t>%</a:t>
            </a:r>
            <a:r>
              <a:rPr lang="cs-CZ" b="1" u="sng" smtClean="0"/>
              <a:t> úspěšnost připojení pro všechny v současné době používané OS</a:t>
            </a:r>
            <a:endParaRPr lang="cs-CZ" b="1" u="sng" dirty="0"/>
          </a:p>
        </p:txBody>
      </p:sp>
    </p:spTree>
    <p:extLst>
      <p:ext uri="{BB962C8B-B14F-4D97-AF65-F5344CB8AC3E}">
        <p14:creationId xmlns:p14="http://schemas.microsoft.com/office/powerpoint/2010/main" val="41089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pPr eaLnBrk="1" hangingPunct="1"/>
            <a:r>
              <a:rPr lang="cs-CZ" altLang="cs-CZ" sz="2400" dirty="0"/>
              <a:t>Připojení do bezdrátové sítě ČVUT – EDUROAM</a:t>
            </a:r>
            <a:endParaRPr lang="cs-CZ" altLang="cs-CZ" sz="2400" dirty="0" smtClean="0"/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cs-CZ" b="1" dirty="0" smtClean="0">
                <a:solidFill>
                  <a:srgbClr val="FF0000"/>
                </a:solidFill>
              </a:rPr>
              <a:t>Coming soon </a:t>
            </a:r>
            <a:r>
              <a:rPr lang="cs-CZ" altLang="cs-CZ" b="1" dirty="0" smtClean="0">
                <a:solidFill>
                  <a:srgbClr val="FF0000"/>
                </a:solidFill>
              </a:rPr>
              <a:t>– říjen 2015</a:t>
            </a:r>
          </a:p>
          <a:p>
            <a:pPr eaLnBrk="1" hangingPunct="1"/>
            <a:r>
              <a:rPr lang="cs-CZ" altLang="cs-CZ" dirty="0" smtClean="0"/>
              <a:t>Nastavení hesla do </a:t>
            </a:r>
            <a:r>
              <a:rPr lang="cs-CZ" altLang="cs-CZ" dirty="0" err="1" smtClean="0"/>
              <a:t>Eduroam</a:t>
            </a:r>
            <a:r>
              <a:rPr lang="cs-CZ" altLang="cs-CZ" dirty="0" smtClean="0"/>
              <a:t> přes:</a:t>
            </a:r>
            <a:r>
              <a:rPr lang="cs-CZ" altLang="cs-CZ" dirty="0"/>
              <a:t/>
            </a:r>
            <a:br>
              <a:rPr lang="cs-CZ" altLang="cs-CZ" dirty="0"/>
            </a:br>
            <a:r>
              <a:rPr lang="cs-CZ" altLang="cs-CZ" dirty="0">
                <a:hlinkClick r:id="rId2"/>
              </a:rPr>
              <a:t>https://usermap.cvut.cz</a:t>
            </a:r>
            <a:endParaRPr lang="cs-CZ" altLang="cs-CZ" dirty="0" smtClean="0"/>
          </a:p>
          <a:p>
            <a:pPr marL="0" indent="0" eaLnBrk="1" hangingPunct="1">
              <a:buNone/>
            </a:pPr>
            <a:endParaRPr lang="cs-CZ" altLang="cs-CZ" dirty="0" smtClean="0"/>
          </a:p>
          <a:p>
            <a:pPr marL="0" indent="0" eaLnBrk="1" hangingPunct="1">
              <a:buNone/>
            </a:pPr>
            <a:r>
              <a:rPr lang="cs-CZ" altLang="cs-CZ" dirty="0" smtClean="0"/>
              <a:t>O přechodu budete včas informováni</a:t>
            </a:r>
          </a:p>
        </p:txBody>
      </p:sp>
    </p:spTree>
    <p:extLst>
      <p:ext uri="{BB962C8B-B14F-4D97-AF65-F5344CB8AC3E}">
        <p14:creationId xmlns:p14="http://schemas.microsoft.com/office/powerpoint/2010/main" val="413058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Martin Šrotýř</a:t>
            </a:r>
          </a:p>
          <a:p>
            <a:r>
              <a:rPr lang="cs-CZ" dirty="0" smtClean="0"/>
              <a:t>srotyr@fd.cvut.cz</a:t>
            </a: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688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á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3238</TotalTime>
  <Words>2395</Words>
  <Application>Microsoft Office PowerPoint</Application>
  <PresentationFormat>Předvádění na obrazovce (4:3)</PresentationFormat>
  <Paragraphs>337</Paragraphs>
  <Slides>51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51</vt:i4>
      </vt:variant>
    </vt:vector>
  </HeadingPairs>
  <TitlesOfParts>
    <vt:vector size="52" baseType="lpstr">
      <vt:lpstr>Medián</vt:lpstr>
      <vt:lpstr>Informační systémy ČVUT a FD</vt:lpstr>
      <vt:lpstr>Představení přednášejícího</vt:lpstr>
      <vt:lpstr>Ústav aplikované informatiky v dopravě, K614</vt:lpstr>
      <vt:lpstr>Prezentace aplikace PowerPoint</vt:lpstr>
      <vt:lpstr>Informační systém ČVUT (IS ČVUT)</vt:lpstr>
      <vt:lpstr>Heslo ČVUT</vt:lpstr>
      <vt:lpstr>Heslo ČVUT</vt:lpstr>
      <vt:lpstr>Prezentace aplikace PowerPoint</vt:lpstr>
      <vt:lpstr>IS ČVUT</vt:lpstr>
      <vt:lpstr>Komponenta studium (KOS)</vt:lpstr>
      <vt:lpstr>KOS - pravidla</vt:lpstr>
      <vt:lpstr>KOS - zapisování</vt:lpstr>
      <vt:lpstr>Zápis studenta do semestru</vt:lpstr>
      <vt:lpstr>KOS – bankovního vložení účtu</vt:lpstr>
      <vt:lpstr>USERMAP</vt:lpstr>
      <vt:lpstr>Změna HESLA</vt:lpstr>
      <vt:lpstr>HelpDesk ČVUT</vt:lpstr>
      <vt:lpstr>Cloudové služby</vt:lpstr>
      <vt:lpstr>Transakční a zúčtovací systém (TZS)</vt:lpstr>
      <vt:lpstr>Peníze můžete do TZS vkládat:</vt:lpstr>
      <vt:lpstr>TZS – vložení čísla účtu</vt:lpstr>
      <vt:lpstr>Průkaz studenta ČVUT</vt:lpstr>
      <vt:lpstr>Průkaz studenta ČVUT</vt:lpstr>
      <vt:lpstr>Průkaz ISIC se znakem ČVUT</vt:lpstr>
      <vt:lpstr>Software ke stažení pro studenty</vt:lpstr>
      <vt:lpstr>Software ke stažení pro studenty</vt:lpstr>
      <vt:lpstr>IS ČVUT FD</vt:lpstr>
      <vt:lpstr>Návody</vt:lpstr>
      <vt:lpstr>Fakultní E-Mail</vt:lpstr>
      <vt:lpstr>Pravidla</vt:lpstr>
      <vt:lpstr>Maily - přesměrování</vt:lpstr>
      <vt:lpstr>Síťový systém - Novell</vt:lpstr>
      <vt:lpstr>Sjednocení hesla</vt:lpstr>
      <vt:lpstr>Vzdálený přístup k síťovým diskům</vt:lpstr>
      <vt:lpstr>Síťové disky I.</vt:lpstr>
      <vt:lpstr>Síťové disky II. - doplnění</vt:lpstr>
      <vt:lpstr>Síťové disky III.</vt:lpstr>
      <vt:lpstr>Hromadná korespondence</vt:lpstr>
      <vt:lpstr>Nastavení telefonního čísla</vt:lpstr>
      <vt:lpstr>Vyvolávací systém – studijní oddělení</vt:lpstr>
      <vt:lpstr>Vyvolávací systém – studijní oddělení</vt:lpstr>
      <vt:lpstr>https://board.fd.cvut.cz/</vt:lpstr>
      <vt:lpstr>Tiskový systém TINA</vt:lpstr>
      <vt:lpstr>Tiskové centrum K108 - Tiskárna A4 + A3 (ČB + Barva)</vt:lpstr>
      <vt:lpstr>Tiskové centrum K108 - plotter</vt:lpstr>
      <vt:lpstr>Tiskové centrum K108 - plotter</vt:lpstr>
      <vt:lpstr>Tiskové centrum Horská</vt:lpstr>
      <vt:lpstr>Další weby Fakulty dopravní</vt:lpstr>
      <vt:lpstr>Připojení do bezdrátové sítě ČVUT – EDUROAM</vt:lpstr>
      <vt:lpstr>Připojení do bezdrátové sítě ČVUT – EDUROAM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Základy Informatiky</dc:title>
  <dc:creator>Petr Bartoň</dc:creator>
  <cp:lastModifiedBy>Belerby</cp:lastModifiedBy>
  <cp:revision>380</cp:revision>
  <dcterms:created xsi:type="dcterms:W3CDTF">2007-09-26T08:23:58Z</dcterms:created>
  <dcterms:modified xsi:type="dcterms:W3CDTF">2015-09-30T07:33:16Z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0x0101003C9C06FA19110B40A1049BDDCAB0E999</vt:lpwstr>
  </property>
</Properties>
</file>